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97" r:id="rId2"/>
    <p:sldId id="256" r:id="rId3"/>
    <p:sldId id="299" r:id="rId4"/>
    <p:sldId id="300" r:id="rId5"/>
    <p:sldId id="298" r:id="rId6"/>
    <p:sldId id="301" r:id="rId7"/>
    <p:sldId id="260" r:id="rId8"/>
    <p:sldId id="274" r:id="rId9"/>
    <p:sldId id="275" r:id="rId10"/>
    <p:sldId id="276" r:id="rId11"/>
    <p:sldId id="259" r:id="rId12"/>
    <p:sldId id="303" r:id="rId13"/>
    <p:sldId id="304" r:id="rId14"/>
    <p:sldId id="305" r:id="rId15"/>
    <p:sldId id="257" r:id="rId16"/>
    <p:sldId id="306" r:id="rId17"/>
    <p:sldId id="307" r:id="rId18"/>
    <p:sldId id="261" r:id="rId19"/>
    <p:sldId id="262" r:id="rId20"/>
    <p:sldId id="264" r:id="rId21"/>
    <p:sldId id="265" r:id="rId22"/>
    <p:sldId id="267" r:id="rId23"/>
    <p:sldId id="268" r:id="rId24"/>
    <p:sldId id="271" r:id="rId25"/>
    <p:sldId id="309" r:id="rId26"/>
    <p:sldId id="282" r:id="rId27"/>
    <p:sldId id="308" r:id="rId28"/>
    <p:sldId id="310" r:id="rId29"/>
    <p:sldId id="311" r:id="rId30"/>
    <p:sldId id="312" r:id="rId31"/>
    <p:sldId id="314" r:id="rId32"/>
    <p:sldId id="315" r:id="rId33"/>
    <p:sldId id="316" r:id="rId34"/>
    <p:sldId id="313" r:id="rId35"/>
    <p:sldId id="319" r:id="rId36"/>
    <p:sldId id="320" r:id="rId37"/>
    <p:sldId id="317" r:id="rId38"/>
    <p:sldId id="318" r:id="rId39"/>
    <p:sldId id="321" r:id="rId40"/>
    <p:sldId id="322" r:id="rId41"/>
    <p:sldId id="326" r:id="rId42"/>
    <p:sldId id="325" r:id="rId43"/>
    <p:sldId id="324" r:id="rId44"/>
    <p:sldId id="323" r:id="rId45"/>
    <p:sldId id="32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26" autoAdjust="0"/>
  </p:normalViewPr>
  <p:slideViewPr>
    <p:cSldViewPr>
      <p:cViewPr varScale="1">
        <p:scale>
          <a:sx n="86" d="100"/>
          <a:sy n="86" d="100"/>
        </p:scale>
        <p:origin x="-1086" y="-90"/>
      </p:cViewPr>
      <p:guideLst>
        <p:guide orient="horz" pos="2160"/>
        <p:guide pos="2880"/>
      </p:guideLst>
    </p:cSldViewPr>
  </p:slideViewPr>
  <p:outlineViewPr>
    <p:cViewPr>
      <p:scale>
        <a:sx n="33" d="100"/>
        <a:sy n="33" d="100"/>
      </p:scale>
      <p:origin x="0" y="3610"/>
    </p:cViewPr>
  </p:outlineViewPr>
  <p:notesTextViewPr>
    <p:cViewPr>
      <p:scale>
        <a:sx n="100" d="100"/>
        <a:sy n="100" d="100"/>
      </p:scale>
      <p:origin x="0" y="0"/>
    </p:cViewPr>
  </p:notesTextViewPr>
  <p:sorterViewPr>
    <p:cViewPr>
      <p:scale>
        <a:sx n="66" d="100"/>
        <a:sy n="66" d="100"/>
      </p:scale>
      <p:origin x="0" y="193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ABA844-CBDB-4B66-B2B9-0074001C520F}" type="datetimeFigureOut">
              <a:rPr lang="en-US" smtClean="0"/>
              <a:pPr/>
              <a:t>10/6/2012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45BE9-596D-4CC5-9C6F-F9ED4C70EE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145BE9-596D-4CC5-9C6F-F9ED4C70EEF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689C7A7-1625-4569-8A18-4193E28F351C}" type="datetimeFigureOut">
              <a:rPr lang="en-US" smtClean="0"/>
              <a:pPr/>
              <a:t>10/6/2012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DC71455-1339-4710-A842-D1DDF514C0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C71455-1339-4710-A842-D1DDF514C0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C71455-1339-4710-A842-D1DDF514C0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C71455-1339-4710-A842-D1DDF514C024}"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C71455-1339-4710-A842-D1DDF514C024}"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C71455-1339-4710-A842-D1DDF514C024}"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DC71455-1339-4710-A842-D1DDF514C0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DC71455-1339-4710-A842-D1DDF514C024}"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689C7A7-1625-4569-8A18-4193E28F351C}" type="datetimeFigureOut">
              <a:rPr lang="en-US" smtClean="0"/>
              <a:pPr/>
              <a:t>10/6/2012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DC71455-1339-4710-A842-D1DDF514C0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689C7A7-1625-4569-8A18-4193E28F351C}" type="datetimeFigureOut">
              <a:rPr lang="en-US" smtClean="0"/>
              <a:pPr/>
              <a:t>10/6/2012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C71455-1339-4710-A842-D1DDF514C0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689C7A7-1625-4569-8A18-4193E28F351C}" type="datetimeFigureOut">
              <a:rPr lang="en-US" smtClean="0"/>
              <a:pPr/>
              <a:t>10/6/2012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DC71455-1339-4710-A842-D1DDF514C02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689C7A7-1625-4569-8A18-4193E28F351C}" type="datetimeFigureOut">
              <a:rPr lang="en-US" smtClean="0"/>
              <a:pPr/>
              <a:t>10/6/2012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DC71455-1339-4710-A842-D1DDF514C0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normAutofit/>
          </a:bodyPr>
          <a:lstStyle/>
          <a:p>
            <a:pPr algn="ctr"/>
            <a:r>
              <a:rPr lang="en-US" sz="7200" dirty="0" smtClean="0">
                <a:solidFill>
                  <a:srgbClr val="FF0000"/>
                </a:solidFill>
              </a:rPr>
              <a:t>V.A.V.S.</a:t>
            </a:r>
            <a:endParaRPr lang="en-US" sz="7200" dirty="0">
              <a:solidFill>
                <a:srgbClr val="FF0000"/>
              </a:solidFill>
            </a:endParaRPr>
          </a:p>
        </p:txBody>
      </p:sp>
      <p:sp>
        <p:nvSpPr>
          <p:cNvPr id="3" name="Subtitle 2"/>
          <p:cNvSpPr>
            <a:spLocks noGrp="1"/>
          </p:cNvSpPr>
          <p:nvPr>
            <p:ph type="subTitle" idx="1"/>
          </p:nvPr>
        </p:nvSpPr>
        <p:spPr>
          <a:xfrm>
            <a:off x="685800" y="3048000"/>
            <a:ext cx="7772400" cy="1763311"/>
          </a:xfrm>
        </p:spPr>
        <p:txBody>
          <a:bodyPr>
            <a:normAutofit/>
          </a:bodyPr>
          <a:lstStyle/>
          <a:p>
            <a:pPr algn="ctr"/>
            <a:r>
              <a:rPr lang="en-US" sz="5400" dirty="0" smtClean="0">
                <a:solidFill>
                  <a:srgbClr val="0000FF"/>
                </a:solidFill>
                <a:latin typeface="Arial Black" pitchFamily="34" charset="0"/>
              </a:rPr>
              <a:t>What is it?</a:t>
            </a:r>
            <a:endParaRPr lang="en-US" sz="5400"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7086600" y="990600"/>
            <a:ext cx="922189" cy="1242471"/>
          </a:xfrm>
          <a:prstGeom prst="rect">
            <a:avLst/>
          </a:prstGeom>
        </p:spPr>
      </p:pic>
      <p:pic>
        <p:nvPicPr>
          <p:cNvPr id="5" name="Picture 4" descr="knight_2.gif"/>
          <p:cNvPicPr>
            <a:picLocks noChangeAspect="1"/>
          </p:cNvPicPr>
          <p:nvPr/>
        </p:nvPicPr>
        <p:blipFill>
          <a:blip r:embed="rId4" cstate="print"/>
          <a:stretch>
            <a:fillRect/>
          </a:stretch>
        </p:blipFill>
        <p:spPr>
          <a:xfrm>
            <a:off x="609600" y="5334000"/>
            <a:ext cx="897572" cy="12239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2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ying Man 2"/>
          <p:cNvPicPr>
            <a:picLocks noChangeAspect="1" noChangeArrowheads="1"/>
          </p:cNvPicPr>
          <p:nvPr/>
        </p:nvPicPr>
        <p:blipFill>
          <a:blip r:embed="rId3" cstate="print"/>
          <a:srcRect/>
          <a:stretch>
            <a:fillRect/>
          </a:stretch>
        </p:blipFill>
        <p:spPr bwMode="auto">
          <a:xfrm>
            <a:off x="5626100" y="3810000"/>
            <a:ext cx="3517900" cy="2638425"/>
          </a:xfrm>
          <a:prstGeom prst="rect">
            <a:avLst/>
          </a:prstGeom>
          <a:noFill/>
          <a:ln w="9525" algn="in">
            <a:noFill/>
            <a:miter lim="800000"/>
            <a:headEnd/>
            <a:tailEnd/>
          </a:ln>
          <a:effectLst/>
        </p:spPr>
      </p:pic>
      <p:pic>
        <p:nvPicPr>
          <p:cNvPr id="55299" name="Picture 3" descr="Dying-Man"/>
          <p:cNvPicPr>
            <a:picLocks noChangeAspect="1" noChangeArrowheads="1"/>
          </p:cNvPicPr>
          <p:nvPr/>
        </p:nvPicPr>
        <p:blipFill>
          <a:blip r:embed="rId4" cstate="print"/>
          <a:srcRect/>
          <a:stretch>
            <a:fillRect/>
          </a:stretch>
        </p:blipFill>
        <p:spPr bwMode="auto">
          <a:xfrm>
            <a:off x="0" y="0"/>
            <a:ext cx="3400425" cy="3413125"/>
          </a:xfrm>
          <a:prstGeom prst="rect">
            <a:avLst/>
          </a:prstGeom>
          <a:noFill/>
          <a:ln w="9525" algn="in">
            <a:noFill/>
            <a:miter lim="800000"/>
            <a:headEnd/>
            <a:tailEnd/>
          </a:ln>
          <a:effectLst/>
        </p:spPr>
      </p:pic>
      <p:sp>
        <p:nvSpPr>
          <p:cNvPr id="55300" name="Rectangle 4"/>
          <p:cNvSpPr>
            <a:spLocks noChangeArrowheads="1"/>
          </p:cNvSpPr>
          <p:nvPr/>
        </p:nvSpPr>
        <p:spPr bwMode="auto">
          <a:xfrm>
            <a:off x="0" y="3733800"/>
            <a:ext cx="5638800" cy="270843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0" i="1" u="sng" strike="noStrike" cap="none" normalizeH="0" baseline="0" dirty="0" smtClean="0">
                <a:ln>
                  <a:noFill/>
                </a:ln>
                <a:solidFill>
                  <a:srgbClr val="CC3300"/>
                </a:solidFill>
                <a:effectLst/>
                <a:latin typeface="Arial Black" pitchFamily="34" charset="0"/>
              </a:rPr>
              <a:t>Do We</a:t>
            </a:r>
            <a:endParaRPr kumimoji="0" lang="en-US" sz="4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400" b="0" i="1" u="sng" strike="noStrike" cap="none" normalizeH="0" baseline="0" dirty="0" smtClean="0">
                <a:ln>
                  <a:noFill/>
                </a:ln>
                <a:solidFill>
                  <a:srgbClr val="CC3300"/>
                </a:solidFill>
                <a:effectLst/>
                <a:latin typeface="Arial Black" pitchFamily="34" charset="0"/>
              </a:rPr>
              <a:t>OWE THEM</a:t>
            </a:r>
            <a:endParaRPr kumimoji="0" lang="en-US" sz="4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400" b="0" i="1" u="sng" strike="noStrike" cap="none" normalizeH="0" baseline="0" dirty="0" smtClean="0">
                <a:ln>
                  <a:noFill/>
                </a:ln>
                <a:solidFill>
                  <a:srgbClr val="CC3300"/>
                </a:solidFill>
                <a:effectLst/>
                <a:latin typeface="Arial Black" pitchFamily="34" charset="0"/>
              </a:rPr>
              <a:t>ANYTHING NOW?</a:t>
            </a:r>
            <a:endParaRPr kumimoji="0" lang="en-US" sz="4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400" b="0" i="0" u="none" strike="noStrike" cap="none" normalizeH="0" baseline="0" dirty="0" smtClean="0">
                <a:ln>
                  <a:noFill/>
                </a:ln>
                <a:solidFill>
                  <a:srgbClr val="000000"/>
                </a:solidFill>
                <a:effectLst/>
                <a:latin typeface="Times New Roman" pitchFamily="18" charset="0"/>
              </a:rPr>
              <a:t> </a:t>
            </a:r>
            <a:endParaRPr kumimoji="0" lang="en-US" sz="44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3429000" y="228600"/>
            <a:ext cx="5715000" cy="2308324"/>
          </a:xfrm>
          <a:prstGeom prst="rect">
            <a:avLst/>
          </a:prstGeom>
          <a:noFill/>
        </p:spPr>
        <p:txBody>
          <a:bodyPr wrap="square" rtlCol="0">
            <a:spAutoFit/>
          </a:bodyPr>
          <a:lstStyle/>
          <a:p>
            <a:pPr algn="ctr"/>
            <a:r>
              <a:rPr lang="en-US" sz="3600" dirty="0" smtClean="0">
                <a:solidFill>
                  <a:srgbClr val="C00000"/>
                </a:solidFill>
                <a:latin typeface="Arial Black" pitchFamily="34" charset="0"/>
              </a:rPr>
              <a:t>There is a SEASON</a:t>
            </a:r>
          </a:p>
          <a:p>
            <a:pPr algn="ctr"/>
            <a:r>
              <a:rPr lang="en-US" sz="3600" dirty="0" smtClean="0">
                <a:solidFill>
                  <a:srgbClr val="C00000"/>
                </a:solidFill>
                <a:latin typeface="Arial Black" pitchFamily="34" charset="0"/>
              </a:rPr>
              <a:t>For ALL Things!</a:t>
            </a:r>
          </a:p>
          <a:p>
            <a:pPr algn="ctr"/>
            <a:r>
              <a:rPr lang="en-US" sz="3600" dirty="0" smtClean="0">
                <a:solidFill>
                  <a:srgbClr val="C00000"/>
                </a:solidFill>
                <a:latin typeface="Arial Black" pitchFamily="34" charset="0"/>
              </a:rPr>
              <a:t>A Time To LIVE</a:t>
            </a:r>
          </a:p>
          <a:p>
            <a:pPr algn="ctr"/>
            <a:r>
              <a:rPr lang="en-US" sz="3600" dirty="0" smtClean="0">
                <a:solidFill>
                  <a:srgbClr val="C00000"/>
                </a:solidFill>
                <a:latin typeface="Arial Black" pitchFamily="34" charset="0"/>
              </a:rPr>
              <a:t>A Time to Die</a:t>
            </a:r>
            <a:endParaRPr lang="en-US" sz="3600" dirty="0">
              <a:solidFill>
                <a:srgbClr val="C000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55300"/>
                                        </p:tgtEl>
                                        <p:attrNameLst>
                                          <p:attrName>style.visibility</p:attrName>
                                        </p:attrNameLst>
                                      </p:cBhvr>
                                      <p:to>
                                        <p:strVal val="visible"/>
                                      </p:to>
                                    </p:set>
                                    <p:animEffect transition="in" filter="wheel(4)">
                                      <p:cBhvr>
                                        <p:cTn id="27" dur="2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pPr algn="ctr"/>
            <a:r>
              <a:rPr lang="en-US" sz="6600" dirty="0" smtClean="0">
                <a:solidFill>
                  <a:srgbClr val="FF0000"/>
                </a:solidFill>
              </a:rPr>
              <a:t>LET US HONOR </a:t>
            </a:r>
            <a:br>
              <a:rPr lang="en-US" sz="6600" dirty="0" smtClean="0">
                <a:solidFill>
                  <a:srgbClr val="FF0000"/>
                </a:solidFill>
              </a:rPr>
            </a:br>
            <a:r>
              <a:rPr lang="en-US" sz="6600" dirty="0" smtClean="0">
                <a:solidFill>
                  <a:srgbClr val="FF0000"/>
                </a:solidFill>
              </a:rPr>
              <a:t>OUR MILITARY</a:t>
            </a:r>
            <a:br>
              <a:rPr lang="en-US" sz="6600" dirty="0" smtClean="0">
                <a:solidFill>
                  <a:srgbClr val="FF0000"/>
                </a:solidFill>
              </a:rPr>
            </a:br>
            <a:r>
              <a:rPr lang="en-US" sz="6600" dirty="0" smtClean="0">
                <a:solidFill>
                  <a:srgbClr val="FF0000"/>
                </a:solidFill>
              </a:rPr>
              <a:t>VETERANS</a:t>
            </a:r>
            <a:endParaRPr lang="en-US" sz="6600" dirty="0">
              <a:solidFill>
                <a:srgbClr val="FF0000"/>
              </a:solidFill>
            </a:endParaRPr>
          </a:p>
        </p:txBody>
      </p:sp>
      <p:pic>
        <p:nvPicPr>
          <p:cNvPr id="3" name="Picture 2" descr="knight_2.gif"/>
          <p:cNvPicPr>
            <a:picLocks noChangeAspect="1"/>
          </p:cNvPicPr>
          <p:nvPr/>
        </p:nvPicPr>
        <p:blipFill>
          <a:blip r:embed="rId3" cstate="print"/>
          <a:stretch>
            <a:fillRect/>
          </a:stretch>
        </p:blipFill>
        <p:spPr>
          <a:xfrm>
            <a:off x="50800" y="6019800"/>
            <a:ext cx="558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lstStyle/>
          <a:p>
            <a:pPr algn="ctr"/>
            <a:r>
              <a:rPr lang="en-US" dirty="0" smtClean="0">
                <a:solidFill>
                  <a:srgbClr val="FF0000"/>
                </a:solidFill>
              </a:rPr>
              <a:t>V.A.V.S.</a:t>
            </a:r>
            <a:endParaRPr lang="en-US" dirty="0">
              <a:solidFill>
                <a:srgbClr val="FF0000"/>
              </a:solidFill>
            </a:endParaRPr>
          </a:p>
        </p:txBody>
      </p:sp>
      <p:sp>
        <p:nvSpPr>
          <p:cNvPr id="3" name="Subtitle 2"/>
          <p:cNvSpPr>
            <a:spLocks noGrp="1"/>
          </p:cNvSpPr>
          <p:nvPr>
            <p:ph type="subTitle" idx="1"/>
          </p:nvPr>
        </p:nvSpPr>
        <p:spPr>
          <a:xfrm>
            <a:off x="685800" y="3048000"/>
            <a:ext cx="7772400" cy="1763311"/>
          </a:xfrm>
        </p:spPr>
        <p:txBody>
          <a:bodyPr/>
          <a:lstStyle/>
          <a:p>
            <a:pPr algn="ctr"/>
            <a:r>
              <a:rPr lang="en-US" dirty="0" smtClean="0">
                <a:solidFill>
                  <a:srgbClr val="0000FF"/>
                </a:solidFill>
                <a:latin typeface="Arial Black" pitchFamily="34" charset="0"/>
              </a:rPr>
              <a:t>Individual Assembly projects and programs are GREAT!</a:t>
            </a:r>
            <a:endParaRPr lang="en-US"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7086600" y="990600"/>
            <a:ext cx="922189" cy="1242471"/>
          </a:xfrm>
          <a:prstGeom prst="rect">
            <a:avLst/>
          </a:prstGeom>
        </p:spPr>
      </p:pic>
      <p:pic>
        <p:nvPicPr>
          <p:cNvPr id="5" name="Picture 4" descr="knight_2.gif"/>
          <p:cNvPicPr>
            <a:picLocks noChangeAspect="1"/>
          </p:cNvPicPr>
          <p:nvPr/>
        </p:nvPicPr>
        <p:blipFill>
          <a:blip r:embed="rId4" cstate="print"/>
          <a:stretch>
            <a:fillRect/>
          </a:stretch>
        </p:blipFill>
        <p:spPr>
          <a:xfrm>
            <a:off x="152400" y="5549824"/>
            <a:ext cx="914400" cy="1231976"/>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lstStyle/>
          <a:p>
            <a:pPr algn="ctr"/>
            <a:r>
              <a:rPr lang="en-US" dirty="0" smtClean="0">
                <a:solidFill>
                  <a:srgbClr val="FF0000"/>
                </a:solidFill>
              </a:rPr>
              <a:t>V.A.V.S.</a:t>
            </a:r>
            <a:endParaRPr lang="en-US" dirty="0">
              <a:solidFill>
                <a:srgbClr val="FF0000"/>
              </a:solidFill>
            </a:endParaRPr>
          </a:p>
        </p:txBody>
      </p:sp>
      <p:sp>
        <p:nvSpPr>
          <p:cNvPr id="3" name="Subtitle 2"/>
          <p:cNvSpPr>
            <a:spLocks noGrp="1"/>
          </p:cNvSpPr>
          <p:nvPr>
            <p:ph type="subTitle" idx="1"/>
          </p:nvPr>
        </p:nvSpPr>
        <p:spPr>
          <a:xfrm>
            <a:off x="685800" y="3048000"/>
            <a:ext cx="7772400" cy="1763311"/>
          </a:xfrm>
        </p:spPr>
        <p:txBody>
          <a:bodyPr/>
          <a:lstStyle/>
          <a:p>
            <a:pPr algn="ctr"/>
            <a:r>
              <a:rPr lang="en-US" dirty="0" smtClean="0">
                <a:solidFill>
                  <a:srgbClr val="0000FF"/>
                </a:solidFill>
                <a:latin typeface="Arial Black" pitchFamily="34" charset="0"/>
              </a:rPr>
              <a:t>BUT………….</a:t>
            </a:r>
          </a:p>
          <a:p>
            <a:pPr algn="ctr"/>
            <a:r>
              <a:rPr lang="en-US" sz="4800" dirty="0" smtClean="0">
                <a:solidFill>
                  <a:srgbClr val="FF0000"/>
                </a:solidFill>
                <a:latin typeface="Arial Black" pitchFamily="34" charset="0"/>
              </a:rPr>
              <a:t>CAN</a:t>
            </a:r>
            <a:r>
              <a:rPr lang="en-US" dirty="0" smtClean="0">
                <a:solidFill>
                  <a:srgbClr val="0000FF"/>
                </a:solidFill>
                <a:latin typeface="Arial Black" pitchFamily="34" charset="0"/>
              </a:rPr>
              <a:t> WE DO BETTER? </a:t>
            </a:r>
            <a:endParaRPr lang="en-US" dirty="0">
              <a:solidFill>
                <a:srgbClr val="0000FF"/>
              </a:solidFill>
              <a:latin typeface="Arial Black" pitchFamily="34" charset="0"/>
            </a:endParaRPr>
          </a:p>
        </p:txBody>
      </p:sp>
      <p:pic>
        <p:nvPicPr>
          <p:cNvPr id="5" name="Picture 4" descr="knight_2.gif"/>
          <p:cNvPicPr>
            <a:picLocks noChangeAspect="1"/>
          </p:cNvPicPr>
          <p:nvPr/>
        </p:nvPicPr>
        <p:blipFill>
          <a:blip r:embed="rId3" cstate="print"/>
          <a:stretch>
            <a:fillRect/>
          </a:stretch>
        </p:blipFill>
        <p:spPr>
          <a:xfrm>
            <a:off x="228600" y="5410200"/>
            <a:ext cx="897572" cy="1223962"/>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371599"/>
          </a:xfrm>
        </p:spPr>
        <p:txBody>
          <a:bodyPr>
            <a:normAutofit fontScale="90000"/>
          </a:bodyPr>
          <a:lstStyle/>
          <a:p>
            <a:pPr algn="ctr"/>
            <a:r>
              <a:rPr lang="en-US" dirty="0" smtClean="0">
                <a:solidFill>
                  <a:srgbClr val="FF0000"/>
                </a:solidFill>
                <a:latin typeface="Cambria" pitchFamily="18" charset="0"/>
              </a:rPr>
              <a:t>Strength Comes</a:t>
            </a:r>
            <a:br>
              <a:rPr lang="en-US" dirty="0" smtClean="0">
                <a:solidFill>
                  <a:srgbClr val="FF0000"/>
                </a:solidFill>
                <a:latin typeface="Cambria" pitchFamily="18" charset="0"/>
              </a:rPr>
            </a:br>
            <a:r>
              <a:rPr lang="en-US" dirty="0" smtClean="0">
                <a:solidFill>
                  <a:srgbClr val="FF0000"/>
                </a:solidFill>
                <a:latin typeface="Cambria" pitchFamily="18" charset="0"/>
              </a:rPr>
              <a:t>From Numbers!</a:t>
            </a:r>
            <a:endParaRPr lang="en-US" dirty="0">
              <a:solidFill>
                <a:srgbClr val="FF0000"/>
              </a:solidFill>
              <a:latin typeface="Cambria" pitchFamily="18" charset="0"/>
            </a:endParaRPr>
          </a:p>
        </p:txBody>
      </p:sp>
      <p:sp>
        <p:nvSpPr>
          <p:cNvPr id="3" name="Subtitle 2"/>
          <p:cNvSpPr>
            <a:spLocks noGrp="1"/>
          </p:cNvSpPr>
          <p:nvPr>
            <p:ph type="subTitle" idx="1"/>
          </p:nvPr>
        </p:nvSpPr>
        <p:spPr>
          <a:xfrm>
            <a:off x="685800" y="2209800"/>
            <a:ext cx="7772400" cy="2601511"/>
          </a:xfrm>
        </p:spPr>
        <p:txBody>
          <a:bodyPr>
            <a:normAutofit/>
          </a:bodyPr>
          <a:lstStyle/>
          <a:p>
            <a:pPr algn="ctr"/>
            <a:r>
              <a:rPr lang="en-US" sz="2800" dirty="0" smtClean="0">
                <a:solidFill>
                  <a:srgbClr val="0000FF"/>
                </a:solidFill>
                <a:latin typeface="Arial Black" pitchFamily="34" charset="0"/>
              </a:rPr>
              <a:t>If we lock arms together</a:t>
            </a:r>
          </a:p>
          <a:p>
            <a:pPr algn="ctr"/>
            <a:r>
              <a:rPr lang="en-US" sz="2800" dirty="0" smtClean="0">
                <a:solidFill>
                  <a:srgbClr val="0000FF"/>
                </a:solidFill>
                <a:latin typeface="Arial Black" pitchFamily="34" charset="0"/>
              </a:rPr>
              <a:t>We can accomplish more</a:t>
            </a:r>
          </a:p>
          <a:p>
            <a:pPr algn="ctr"/>
            <a:r>
              <a:rPr lang="en-US" sz="2800" dirty="0" smtClean="0">
                <a:solidFill>
                  <a:srgbClr val="0000FF"/>
                </a:solidFill>
                <a:latin typeface="Arial Black" pitchFamily="34" charset="0"/>
              </a:rPr>
              <a:t>Than we can ever accomplish separately!</a:t>
            </a:r>
            <a:endParaRPr lang="en-US" sz="2800"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609600" y="5334000"/>
            <a:ext cx="922189" cy="12424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pPr algn="ctr"/>
            <a:r>
              <a:rPr lang="en-US" sz="6600" dirty="0" smtClean="0">
                <a:solidFill>
                  <a:srgbClr val="FF0000"/>
                </a:solidFill>
                <a:latin typeface="Arial Black" pitchFamily="34" charset="0"/>
              </a:rPr>
              <a:t>JOINED TOGETHER</a:t>
            </a:r>
            <a:br>
              <a:rPr lang="en-US" sz="6600" dirty="0" smtClean="0">
                <a:solidFill>
                  <a:srgbClr val="FF0000"/>
                </a:solidFill>
                <a:latin typeface="Arial Black" pitchFamily="34" charset="0"/>
              </a:rPr>
            </a:br>
            <a:r>
              <a:rPr lang="en-US" sz="6600" dirty="0" smtClean="0">
                <a:solidFill>
                  <a:srgbClr val="FF0000"/>
                </a:solidFill>
                <a:latin typeface="Arial Black" pitchFamily="34" charset="0"/>
              </a:rPr>
              <a:t>WE CAN ACCOMPLISH</a:t>
            </a:r>
            <a:br>
              <a:rPr lang="en-US" sz="6600" dirty="0" smtClean="0">
                <a:solidFill>
                  <a:srgbClr val="FF0000"/>
                </a:solidFill>
                <a:latin typeface="Arial Black" pitchFamily="34" charset="0"/>
              </a:rPr>
            </a:br>
            <a:r>
              <a:rPr lang="en-US" sz="6600" dirty="0" smtClean="0">
                <a:solidFill>
                  <a:srgbClr val="FF0000"/>
                </a:solidFill>
                <a:latin typeface="Arial Black" pitchFamily="34" charset="0"/>
              </a:rPr>
              <a:t>GREAT THINGS</a:t>
            </a:r>
            <a:endParaRPr lang="en-US" sz="6600" dirty="0">
              <a:solidFill>
                <a:srgbClr val="FF0000"/>
              </a:solidFill>
              <a:latin typeface="Arial Black" pitchFamily="34" charset="0"/>
            </a:endParaRPr>
          </a:p>
        </p:txBody>
      </p:sp>
      <p:pic>
        <p:nvPicPr>
          <p:cNvPr id="3" name="Picture 2" descr="knight_2.gif"/>
          <p:cNvPicPr>
            <a:picLocks noChangeAspect="1"/>
          </p:cNvPicPr>
          <p:nvPr/>
        </p:nvPicPr>
        <p:blipFill>
          <a:blip r:embed="rId3" cstate="print"/>
          <a:stretch>
            <a:fillRect/>
          </a:stretch>
        </p:blipFill>
        <p:spPr>
          <a:xfrm>
            <a:off x="76200" y="6026726"/>
            <a:ext cx="609600" cy="831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lstStyle/>
          <a:p>
            <a:pPr algn="ctr"/>
            <a:r>
              <a:rPr lang="en-US" dirty="0" smtClean="0">
                <a:solidFill>
                  <a:srgbClr val="FF0000"/>
                </a:solidFill>
                <a:latin typeface="Cambria" pitchFamily="18" charset="0"/>
              </a:rPr>
              <a:t>A Program from</a:t>
            </a:r>
            <a:br>
              <a:rPr lang="en-US" dirty="0" smtClean="0">
                <a:solidFill>
                  <a:srgbClr val="FF0000"/>
                </a:solidFill>
                <a:latin typeface="Cambria" pitchFamily="18" charset="0"/>
              </a:rPr>
            </a:br>
            <a:r>
              <a:rPr lang="en-US" dirty="0" smtClean="0">
                <a:solidFill>
                  <a:srgbClr val="FF0000"/>
                </a:solidFill>
                <a:latin typeface="Cambria" pitchFamily="18" charset="0"/>
              </a:rPr>
              <a:t>Michigan District II</a:t>
            </a:r>
            <a:endParaRPr lang="en-US" dirty="0">
              <a:solidFill>
                <a:srgbClr val="FF0000"/>
              </a:solidFill>
              <a:latin typeface="Cambria" pitchFamily="18" charset="0"/>
            </a:endParaRPr>
          </a:p>
        </p:txBody>
      </p:sp>
      <p:sp>
        <p:nvSpPr>
          <p:cNvPr id="3" name="Subtitle 2"/>
          <p:cNvSpPr>
            <a:spLocks noGrp="1"/>
          </p:cNvSpPr>
          <p:nvPr>
            <p:ph type="subTitle" idx="1"/>
          </p:nvPr>
        </p:nvSpPr>
        <p:spPr>
          <a:xfrm>
            <a:off x="685800" y="3048000"/>
            <a:ext cx="7772400" cy="1763311"/>
          </a:xfrm>
        </p:spPr>
        <p:txBody>
          <a:bodyPr>
            <a:normAutofit/>
          </a:bodyPr>
          <a:lstStyle/>
          <a:p>
            <a:pPr algn="ctr"/>
            <a:r>
              <a:rPr lang="en-US" sz="4400" dirty="0" smtClean="0">
                <a:solidFill>
                  <a:srgbClr val="0000FF"/>
                </a:solidFill>
                <a:latin typeface="Arial Black" pitchFamily="34" charset="0"/>
              </a:rPr>
              <a:t>“OPERATION”</a:t>
            </a:r>
          </a:p>
          <a:p>
            <a:pPr algn="ctr"/>
            <a:r>
              <a:rPr lang="en-US" sz="4400" dirty="0" smtClean="0">
                <a:solidFill>
                  <a:srgbClr val="0000FF"/>
                </a:solidFill>
                <a:latin typeface="Arial Black" pitchFamily="34" charset="0"/>
              </a:rPr>
              <a:t>“PATRIOTISM”</a:t>
            </a:r>
            <a:endParaRPr lang="en-US" sz="4400"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609600" y="5334000"/>
            <a:ext cx="922189" cy="12424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57200"/>
            <a:ext cx="8610600" cy="2492990"/>
          </a:xfrm>
          <a:prstGeom prst="rect">
            <a:avLst/>
          </a:prstGeom>
          <a:noFill/>
        </p:spPr>
        <p:txBody>
          <a:bodyPr wrap="square" rtlCol="0">
            <a:spAutoFit/>
          </a:bodyPr>
          <a:lstStyle/>
          <a:p>
            <a:r>
              <a:rPr lang="en-US" sz="2400" dirty="0" smtClean="0">
                <a:solidFill>
                  <a:srgbClr val="0000FF"/>
                </a:solidFill>
              </a:rPr>
              <a:t>Presented to the District leadership &amp; membership at a district meeting for their consideration as a new District program in 2009.</a:t>
            </a:r>
          </a:p>
          <a:p>
            <a:endParaRPr lang="en-US" sz="2400" dirty="0" smtClean="0">
              <a:solidFill>
                <a:srgbClr val="0000FF"/>
              </a:solidFill>
            </a:endParaRPr>
          </a:p>
          <a:p>
            <a:r>
              <a:rPr lang="en-US" sz="2400" dirty="0" smtClean="0">
                <a:solidFill>
                  <a:srgbClr val="0000FF"/>
                </a:solidFill>
              </a:rPr>
              <a:t>Unanimously accepted by everyone present!</a:t>
            </a:r>
          </a:p>
          <a:p>
            <a:endParaRPr lang="en-US" dirty="0" smtClean="0"/>
          </a:p>
          <a:p>
            <a:endParaRPr lang="en-US" dirty="0"/>
          </a:p>
        </p:txBody>
      </p:sp>
      <p:sp>
        <p:nvSpPr>
          <p:cNvPr id="6" name="TextBox 5"/>
          <p:cNvSpPr txBox="1"/>
          <p:nvPr/>
        </p:nvSpPr>
        <p:spPr>
          <a:xfrm>
            <a:off x="533400" y="2819400"/>
            <a:ext cx="8305800" cy="1754326"/>
          </a:xfrm>
          <a:prstGeom prst="rect">
            <a:avLst/>
          </a:prstGeom>
          <a:noFill/>
        </p:spPr>
        <p:txBody>
          <a:bodyPr wrap="square" rtlCol="0">
            <a:spAutoFit/>
          </a:bodyPr>
          <a:lstStyle/>
          <a:p>
            <a:r>
              <a:rPr lang="en-US" dirty="0" smtClean="0"/>
              <a:t>Specifics:</a:t>
            </a:r>
          </a:p>
          <a:p>
            <a:pPr marL="342900" indent="-342900">
              <a:buAutoNum type="arabicPeriod"/>
            </a:pPr>
            <a:r>
              <a:rPr lang="en-US" dirty="0" smtClean="0"/>
              <a:t>Each Assembly contributes $250.00 per Calendar year towards Operation Patriotism.</a:t>
            </a:r>
          </a:p>
          <a:p>
            <a:pPr marL="342900" indent="-342900">
              <a:buAutoNum type="arabicPeriod"/>
            </a:pPr>
            <a:r>
              <a:rPr lang="en-US" dirty="0" smtClean="0"/>
              <a:t>The District chooses one annual project from proposals of the Assemblies.</a:t>
            </a:r>
          </a:p>
          <a:p>
            <a:pPr marL="342900" indent="-342900">
              <a:buAutoNum type="arabicPeriod"/>
            </a:pPr>
            <a:r>
              <a:rPr lang="en-US" dirty="0" smtClean="0"/>
              <a:t>The annual projects are rotated throughout the District.</a:t>
            </a:r>
            <a:endParaRPr lang="en-US" dirty="0"/>
          </a:p>
        </p:txBody>
      </p:sp>
      <p:pic>
        <p:nvPicPr>
          <p:cNvPr id="7" name="Picture 6" descr="knight_2.gif"/>
          <p:cNvPicPr>
            <a:picLocks noChangeAspect="1"/>
          </p:cNvPicPr>
          <p:nvPr/>
        </p:nvPicPr>
        <p:blipFill>
          <a:blip r:embed="rId3" cstate="print"/>
          <a:stretch>
            <a:fillRect/>
          </a:stretch>
        </p:blipFill>
        <p:spPr>
          <a:xfrm>
            <a:off x="76200" y="6026726"/>
            <a:ext cx="609600" cy="83127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267200"/>
            <a:ext cx="7162800" cy="1200329"/>
          </a:xfrm>
          <a:prstGeom prst="rect">
            <a:avLst/>
          </a:prstGeom>
          <a:noFill/>
        </p:spPr>
        <p:txBody>
          <a:bodyPr wrap="square" rtlCol="0">
            <a:spAutoFit/>
          </a:bodyPr>
          <a:lstStyle/>
          <a:p>
            <a:pPr algn="ctr"/>
            <a:r>
              <a:rPr lang="en-US" sz="3600" dirty="0" smtClean="0">
                <a:latin typeface="Arial Black" pitchFamily="34" charset="0"/>
              </a:rPr>
              <a:t>V.A. HOSPITAL</a:t>
            </a:r>
          </a:p>
          <a:p>
            <a:pPr algn="ctr"/>
            <a:r>
              <a:rPr lang="en-US" sz="3600" dirty="0" smtClean="0">
                <a:latin typeface="Arial Black" pitchFamily="34" charset="0"/>
              </a:rPr>
              <a:t>ANN ARBOR, MICHIGAN</a:t>
            </a:r>
            <a:endParaRPr lang="en-US" sz="3600" dirty="0">
              <a:latin typeface="Arial Black" pitchFamily="34" charset="0"/>
            </a:endParaRPr>
          </a:p>
        </p:txBody>
      </p:sp>
      <p:pic>
        <p:nvPicPr>
          <p:cNvPr id="4" name="Picture 3" descr="VA Hospital 2.jpg"/>
          <p:cNvPicPr>
            <a:picLocks noChangeAspect="1"/>
          </p:cNvPicPr>
          <p:nvPr/>
        </p:nvPicPr>
        <p:blipFill>
          <a:blip r:embed="rId3" cstate="print"/>
          <a:stretch>
            <a:fillRect/>
          </a:stretch>
        </p:blipFill>
        <p:spPr>
          <a:xfrm>
            <a:off x="1981200" y="228600"/>
            <a:ext cx="5410200" cy="4065468"/>
          </a:xfrm>
          <a:prstGeom prst="rect">
            <a:avLst/>
          </a:prstGeom>
        </p:spPr>
      </p:pic>
      <p:sp>
        <p:nvSpPr>
          <p:cNvPr id="5" name="TextBox 4"/>
          <p:cNvSpPr txBox="1"/>
          <p:nvPr/>
        </p:nvSpPr>
        <p:spPr>
          <a:xfrm>
            <a:off x="1828800" y="304800"/>
            <a:ext cx="5791200" cy="369332"/>
          </a:xfrm>
          <a:prstGeom prst="rect">
            <a:avLst/>
          </a:prstGeom>
          <a:solidFill>
            <a:schemeClr val="tx1"/>
          </a:solidFill>
        </p:spPr>
        <p:txBody>
          <a:bodyPr wrap="square" rtlCol="0">
            <a:spAutoFit/>
          </a:bodyPr>
          <a:lstStyle/>
          <a:p>
            <a:pPr algn="ctr"/>
            <a:r>
              <a:rPr lang="en-US"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ookman Old Style" pitchFamily="18" charset="0"/>
              </a:rPr>
              <a:t>1</a:t>
            </a:r>
            <a:r>
              <a:rPr lang="en-US" b="1" baseline="3000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ookman Old Style" pitchFamily="18" charset="0"/>
              </a:rPr>
              <a:t>st</a:t>
            </a:r>
            <a:r>
              <a:rPr lang="en-US"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ookman Old Style" pitchFamily="18" charset="0"/>
              </a:rPr>
              <a:t> Operation Patriotism Project</a:t>
            </a:r>
            <a:endPar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ookman Old Style" pitchFamily="18" charset="0"/>
            </a:endParaRPr>
          </a:p>
        </p:txBody>
      </p:sp>
      <p:pic>
        <p:nvPicPr>
          <p:cNvPr id="6" name="Picture 5"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fontScale="90000"/>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
            </a:r>
            <a:br>
              <a:rPr lang="en-US" dirty="0" smtClean="0">
                <a:solidFill>
                  <a:srgbClr val="C00000"/>
                </a:solidFill>
              </a:rPr>
            </a:br>
            <a:r>
              <a:rPr lang="en-US" dirty="0" smtClean="0">
                <a:solidFill>
                  <a:srgbClr val="C00000"/>
                </a:solidFill>
              </a:rPr>
              <a:t/>
            </a:r>
            <a:br>
              <a:rPr lang="en-US" dirty="0" smtClean="0">
                <a:solidFill>
                  <a:srgbClr val="C00000"/>
                </a:solidFill>
              </a:rPr>
            </a:br>
            <a:r>
              <a:rPr lang="en-US" dirty="0" smtClean="0">
                <a:solidFill>
                  <a:srgbClr val="C00000"/>
                </a:solidFill>
              </a:rPr>
              <a:t/>
            </a:r>
            <a:br>
              <a:rPr lang="en-US" dirty="0" smtClean="0">
                <a:solidFill>
                  <a:srgbClr val="C00000"/>
                </a:solidFill>
              </a:rPr>
            </a:br>
            <a:r>
              <a:rPr lang="en-US" dirty="0" smtClean="0">
                <a:solidFill>
                  <a:srgbClr val="C00000"/>
                </a:solidFill>
              </a:rPr>
              <a:t>“</a:t>
            </a:r>
            <a:r>
              <a:rPr lang="en-US" dirty="0" smtClean="0">
                <a:solidFill>
                  <a:srgbClr val="FF0000"/>
                </a:solidFill>
              </a:rPr>
              <a:t>A PALLIATIVE ROOM”</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“A HOSPICE CARE ROOM”</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“A PLACE TO SAY GOOD-BYE”</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“A PLACE TO PREPARE”</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t> </a:t>
            </a:r>
            <a:br>
              <a:rPr lang="en-US" dirty="0" smtClean="0"/>
            </a:br>
            <a:r>
              <a:rPr lang="en-US" dirty="0" smtClean="0"/>
              <a:t> </a:t>
            </a:r>
            <a:br>
              <a:rPr lang="en-US" dirty="0" smtClean="0"/>
            </a:br>
            <a:r>
              <a:rPr lang="en-US" dirty="0" smtClean="0"/>
              <a:t/>
            </a:r>
            <a:br>
              <a:rPr lang="en-US" dirty="0" smtClean="0"/>
            </a:br>
            <a:endParaRPr lang="en-US" dirty="0">
              <a:solidFill>
                <a:srgbClr val="FF0000"/>
              </a:solidFill>
            </a:endParaRPr>
          </a:p>
        </p:txBody>
      </p:sp>
      <p:pic>
        <p:nvPicPr>
          <p:cNvPr id="3" name="Picture 2" descr="knight_2.gif"/>
          <p:cNvPicPr>
            <a:picLocks noChangeAspect="1"/>
          </p:cNvPicPr>
          <p:nvPr/>
        </p:nvPicPr>
        <p:blipFill>
          <a:blip r:embed="rId3" cstate="print"/>
          <a:stretch>
            <a:fillRect/>
          </a:stretch>
        </p:blipFill>
        <p:spPr>
          <a:xfrm>
            <a:off x="76200" y="6096000"/>
            <a:ext cx="533400" cy="727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981199"/>
          </a:xfrm>
        </p:spPr>
        <p:txBody>
          <a:bodyPr>
            <a:noAutofit/>
          </a:bodyPr>
          <a:lstStyle/>
          <a:p>
            <a:pPr algn="ctr"/>
            <a:r>
              <a:rPr lang="en-US" sz="3200" dirty="0" smtClean="0">
                <a:solidFill>
                  <a:srgbClr val="FF0000"/>
                </a:solidFill>
              </a:rPr>
              <a:t>Veterans</a:t>
            </a:r>
            <a:br>
              <a:rPr lang="en-US" sz="3200" dirty="0" smtClean="0">
                <a:solidFill>
                  <a:srgbClr val="FF0000"/>
                </a:solidFill>
              </a:rPr>
            </a:br>
            <a:r>
              <a:rPr lang="en-US" sz="3200" dirty="0" smtClean="0">
                <a:solidFill>
                  <a:srgbClr val="FF0000"/>
                </a:solidFill>
              </a:rPr>
              <a:t>Affairs</a:t>
            </a:r>
            <a:br>
              <a:rPr lang="en-US" sz="3200" dirty="0" smtClean="0">
                <a:solidFill>
                  <a:srgbClr val="FF0000"/>
                </a:solidFill>
              </a:rPr>
            </a:br>
            <a:r>
              <a:rPr lang="en-US" sz="3200" dirty="0" smtClean="0">
                <a:solidFill>
                  <a:srgbClr val="FF0000"/>
                </a:solidFill>
              </a:rPr>
              <a:t>Voluntary</a:t>
            </a:r>
            <a:br>
              <a:rPr lang="en-US" sz="3200" dirty="0" smtClean="0">
                <a:solidFill>
                  <a:srgbClr val="FF0000"/>
                </a:solidFill>
              </a:rPr>
            </a:br>
            <a:r>
              <a:rPr lang="en-US" sz="3200" dirty="0" smtClean="0">
                <a:solidFill>
                  <a:srgbClr val="FF0000"/>
                </a:solidFill>
              </a:rPr>
              <a:t>Services</a:t>
            </a:r>
            <a:endParaRPr lang="en-US" sz="3200" dirty="0">
              <a:solidFill>
                <a:srgbClr val="FF0000"/>
              </a:solidFill>
            </a:endParaRPr>
          </a:p>
        </p:txBody>
      </p:sp>
      <p:sp>
        <p:nvSpPr>
          <p:cNvPr id="3" name="Subtitle 2"/>
          <p:cNvSpPr>
            <a:spLocks noGrp="1"/>
          </p:cNvSpPr>
          <p:nvPr>
            <p:ph type="subTitle" idx="1"/>
          </p:nvPr>
        </p:nvSpPr>
        <p:spPr>
          <a:xfrm>
            <a:off x="685800" y="3048000"/>
            <a:ext cx="7772400" cy="1763311"/>
          </a:xfrm>
        </p:spPr>
        <p:txBody>
          <a:bodyPr>
            <a:normAutofit fontScale="70000" lnSpcReduction="20000"/>
          </a:bodyPr>
          <a:lstStyle/>
          <a:p>
            <a:pPr algn="ctr"/>
            <a:r>
              <a:rPr lang="en-US" dirty="0" smtClean="0"/>
              <a:t>The Department of Veterans Affairs Voluntary Service (VAVS) was founded in 1946 to provide for our nation's veterans while they are cared for by VA health care facilities. It is the largest centralized volunteer program in the Federal government with over 350 organizations supporting VAVS, including the Knights of Columbus. VAVS volunteers have donated 508 million hours of service since 1946. </a:t>
            </a:r>
          </a:p>
          <a:p>
            <a:pPr algn="ctr"/>
            <a:endParaRPr lang="en-US"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7086600" y="990600"/>
            <a:ext cx="922189" cy="1242471"/>
          </a:xfrm>
          <a:prstGeom prst="rect">
            <a:avLst/>
          </a:prstGeom>
        </p:spPr>
      </p:pic>
      <p:pic>
        <p:nvPicPr>
          <p:cNvPr id="5" name="Picture 4" descr="4thdegree.jpeg"/>
          <p:cNvPicPr>
            <a:picLocks noChangeAspect="1"/>
          </p:cNvPicPr>
          <p:nvPr/>
        </p:nvPicPr>
        <p:blipFill>
          <a:blip r:embed="rId3" cstate="print"/>
          <a:stretch>
            <a:fillRect/>
          </a:stretch>
        </p:blipFill>
        <p:spPr>
          <a:xfrm>
            <a:off x="609600" y="5410200"/>
            <a:ext cx="922189" cy="1242471"/>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p>
            <a:pPr algn="ctr"/>
            <a:r>
              <a:rPr lang="en-US" sz="4400" dirty="0" smtClean="0">
                <a:solidFill>
                  <a:srgbClr val="FF0000"/>
                </a:solidFill>
              </a:rPr>
              <a:t>The Ann Arbor Hospital was in the process of renovating it’s Palliative Rooms</a:t>
            </a:r>
            <a:br>
              <a:rPr lang="en-US" sz="4400" dirty="0" smtClean="0">
                <a:solidFill>
                  <a:srgbClr val="FF0000"/>
                </a:solidFill>
              </a:rPr>
            </a:br>
            <a:r>
              <a:rPr lang="en-US" sz="4400" dirty="0" smtClean="0">
                <a:solidFill>
                  <a:srgbClr val="FF0000"/>
                </a:solidFill>
              </a:rPr>
              <a:t>However they ONLY</a:t>
            </a:r>
            <a:br>
              <a:rPr lang="en-US" sz="4400" dirty="0" smtClean="0">
                <a:solidFill>
                  <a:srgbClr val="FF0000"/>
                </a:solidFill>
              </a:rPr>
            </a:br>
            <a:r>
              <a:rPr lang="en-US" sz="4400" dirty="0" smtClean="0">
                <a:solidFill>
                  <a:srgbClr val="FF0000"/>
                </a:solidFill>
              </a:rPr>
              <a:t>did them as</a:t>
            </a:r>
            <a:br>
              <a:rPr lang="en-US" sz="4400" dirty="0" smtClean="0">
                <a:solidFill>
                  <a:srgbClr val="FF0000"/>
                </a:solidFill>
              </a:rPr>
            </a:br>
            <a:r>
              <a:rPr lang="en-US" sz="4400" dirty="0" smtClean="0">
                <a:solidFill>
                  <a:srgbClr val="FF0000"/>
                </a:solidFill>
              </a:rPr>
              <a:t>DONATIONS</a:t>
            </a:r>
            <a:br>
              <a:rPr lang="en-US" sz="4400" dirty="0" smtClean="0">
                <a:solidFill>
                  <a:srgbClr val="FF0000"/>
                </a:solidFill>
              </a:rPr>
            </a:br>
            <a:r>
              <a:rPr lang="en-US" sz="4400" dirty="0" smtClean="0">
                <a:solidFill>
                  <a:srgbClr val="FF0000"/>
                </a:solidFill>
              </a:rPr>
              <a:t>would allow</a:t>
            </a:r>
            <a:endParaRPr lang="en-US" sz="4400" dirty="0">
              <a:solidFill>
                <a:srgbClr val="FF0000"/>
              </a:solidFill>
            </a:endParaRPr>
          </a:p>
        </p:txBody>
      </p:sp>
      <p:pic>
        <p:nvPicPr>
          <p:cNvPr id="3" name="Picture 2" descr="knight_2.gif"/>
          <p:cNvPicPr>
            <a:picLocks noChangeAspect="1"/>
          </p:cNvPicPr>
          <p:nvPr/>
        </p:nvPicPr>
        <p:blipFill>
          <a:blip r:embed="rId3"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003.jpg"/>
          <p:cNvPicPr>
            <a:picLocks noChangeAspect="1"/>
          </p:cNvPicPr>
          <p:nvPr/>
        </p:nvPicPr>
        <p:blipFill>
          <a:blip r:embed="rId3" cstate="print"/>
          <a:stretch>
            <a:fillRect/>
          </a:stretch>
        </p:blipFill>
        <p:spPr>
          <a:xfrm>
            <a:off x="1143000" y="914400"/>
            <a:ext cx="6858000" cy="5143500"/>
          </a:xfrm>
          <a:prstGeom prst="rect">
            <a:avLst/>
          </a:prstGeom>
        </p:spPr>
      </p:pic>
      <p:sp>
        <p:nvSpPr>
          <p:cNvPr id="3" name="TextBox 2"/>
          <p:cNvSpPr txBox="1"/>
          <p:nvPr/>
        </p:nvSpPr>
        <p:spPr>
          <a:xfrm>
            <a:off x="1752600" y="228600"/>
            <a:ext cx="5791200" cy="369332"/>
          </a:xfrm>
          <a:prstGeom prst="rect">
            <a:avLst/>
          </a:prstGeom>
          <a:noFill/>
        </p:spPr>
        <p:txBody>
          <a:bodyPr wrap="square" rtlCol="0">
            <a:spAutoFit/>
          </a:bodyPr>
          <a:lstStyle/>
          <a:p>
            <a:pPr algn="ctr"/>
            <a:r>
              <a:rPr lang="en-US" dirty="0" smtClean="0"/>
              <a:t>A ROOM BEFORE RENOVATION</a:t>
            </a:r>
            <a:endParaRPr lang="en-US" dirty="0"/>
          </a:p>
        </p:txBody>
      </p:sp>
      <p:pic>
        <p:nvPicPr>
          <p:cNvPr id="4" name="Picture 3" descr="knight_2.gif"/>
          <p:cNvPicPr>
            <a:picLocks noChangeAspect="1"/>
          </p:cNvPicPr>
          <p:nvPr/>
        </p:nvPicPr>
        <p:blipFill>
          <a:blip r:embed="rId4" cstate="print"/>
          <a:stretch>
            <a:fillRect/>
          </a:stretch>
        </p:blipFill>
        <p:spPr>
          <a:xfrm>
            <a:off x="76200" y="6026726"/>
            <a:ext cx="609600" cy="831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spiceRm533.jpg"/>
          <p:cNvPicPr>
            <a:picLocks noChangeAspect="1"/>
          </p:cNvPicPr>
          <p:nvPr/>
        </p:nvPicPr>
        <p:blipFill>
          <a:blip r:embed="rId3" cstate="print"/>
          <a:stretch>
            <a:fillRect/>
          </a:stretch>
        </p:blipFill>
        <p:spPr>
          <a:xfrm>
            <a:off x="838200" y="1101090"/>
            <a:ext cx="7450015" cy="4842510"/>
          </a:xfrm>
          <a:prstGeom prst="rect">
            <a:avLst/>
          </a:prstGeom>
        </p:spPr>
      </p:pic>
      <p:sp>
        <p:nvSpPr>
          <p:cNvPr id="3" name="TextBox 2"/>
          <p:cNvSpPr txBox="1"/>
          <p:nvPr/>
        </p:nvSpPr>
        <p:spPr>
          <a:xfrm>
            <a:off x="990600" y="304800"/>
            <a:ext cx="7010400" cy="523220"/>
          </a:xfrm>
          <a:prstGeom prst="rect">
            <a:avLst/>
          </a:prstGeom>
          <a:noFill/>
        </p:spPr>
        <p:txBody>
          <a:bodyPr wrap="square" rtlCol="0">
            <a:spAutoFit/>
          </a:bodyPr>
          <a:lstStyle/>
          <a:p>
            <a:pPr algn="ctr"/>
            <a:r>
              <a:rPr lang="en-US" sz="2800" dirty="0" smtClean="0"/>
              <a:t>A ROOM AFTER RENOVATION</a:t>
            </a:r>
            <a:endParaRPr lang="en-US" sz="2800" dirty="0"/>
          </a:p>
        </p:txBody>
      </p:sp>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7772400" cy="920750"/>
          </a:xfrm>
        </p:spPr>
        <p:txBody>
          <a:bodyPr/>
          <a:lstStyle/>
          <a:p>
            <a:pPr algn="ctr"/>
            <a:r>
              <a:rPr lang="en-US" dirty="0" smtClean="0">
                <a:solidFill>
                  <a:srgbClr val="FF0000"/>
                </a:solidFill>
              </a:rPr>
              <a:t>OPERATION PATRIOTISM</a:t>
            </a:r>
            <a:endParaRPr lang="en-US" dirty="0">
              <a:solidFill>
                <a:srgbClr val="FF0000"/>
              </a:solidFill>
            </a:endParaRPr>
          </a:p>
        </p:txBody>
      </p:sp>
      <p:sp>
        <p:nvSpPr>
          <p:cNvPr id="6" name="TextBox 5"/>
          <p:cNvSpPr txBox="1"/>
          <p:nvPr/>
        </p:nvSpPr>
        <p:spPr>
          <a:xfrm>
            <a:off x="533400" y="1905000"/>
            <a:ext cx="7772400" cy="2185214"/>
          </a:xfrm>
          <a:prstGeom prst="rect">
            <a:avLst/>
          </a:prstGeom>
          <a:noFill/>
        </p:spPr>
        <p:txBody>
          <a:bodyPr wrap="square" rtlCol="0">
            <a:spAutoFit/>
          </a:bodyPr>
          <a:lstStyle/>
          <a:p>
            <a:pPr algn="ctr"/>
            <a:r>
              <a:rPr lang="en-US" sz="3200" dirty="0" smtClean="0">
                <a:latin typeface="Arial Black" pitchFamily="34" charset="0"/>
              </a:rPr>
              <a:t>Typical cost to renovate a Palliative room is:</a:t>
            </a:r>
          </a:p>
          <a:p>
            <a:pPr algn="ctr"/>
            <a:r>
              <a:rPr lang="en-US" sz="7200" dirty="0" smtClean="0">
                <a:latin typeface="Arial Black" pitchFamily="34" charset="0"/>
              </a:rPr>
              <a:t>$7,000.00</a:t>
            </a:r>
            <a:endParaRPr lang="en-US" sz="7200" dirty="0">
              <a:latin typeface="Arial Black" pitchFamily="34" charset="0"/>
            </a:endParaRPr>
          </a:p>
        </p:txBody>
      </p:sp>
      <p:pic>
        <p:nvPicPr>
          <p:cNvPr id="4" name="Picture 3" descr="knight_2.gif"/>
          <p:cNvPicPr>
            <a:picLocks noChangeAspect="1"/>
          </p:cNvPicPr>
          <p:nvPr/>
        </p:nvPicPr>
        <p:blipFill>
          <a:blip r:embed="rId3" cstate="print"/>
          <a:stretch>
            <a:fillRect/>
          </a:stretch>
        </p:blipFill>
        <p:spPr>
          <a:xfrm>
            <a:off x="76200" y="6019800"/>
            <a:ext cx="614680" cy="838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533400"/>
            <a:ext cx="6781800" cy="369332"/>
          </a:xfrm>
          <a:prstGeom prst="rect">
            <a:avLst/>
          </a:prstGeom>
          <a:noFill/>
        </p:spPr>
        <p:txBody>
          <a:bodyPr wrap="square" rtlCol="0">
            <a:spAutoFit/>
          </a:bodyPr>
          <a:lstStyle/>
          <a:p>
            <a:pPr algn="ctr"/>
            <a:r>
              <a:rPr lang="en-US" dirty="0" smtClean="0">
                <a:solidFill>
                  <a:srgbClr val="FF0000"/>
                </a:solidFill>
                <a:latin typeface="Arial Black" pitchFamily="34" charset="0"/>
              </a:rPr>
              <a:t>OPERATION PATRIOTISM</a:t>
            </a:r>
            <a:endParaRPr lang="en-US" dirty="0">
              <a:solidFill>
                <a:srgbClr val="FF0000"/>
              </a:solidFill>
              <a:latin typeface="Arial Black" pitchFamily="34" charset="0"/>
            </a:endParaRPr>
          </a:p>
        </p:txBody>
      </p:sp>
      <p:pic>
        <p:nvPicPr>
          <p:cNvPr id="4" name="Picture 3" descr="AnnArborVAHospitalDoorPlaque.JPG"/>
          <p:cNvPicPr>
            <a:picLocks noChangeAspect="1"/>
          </p:cNvPicPr>
          <p:nvPr/>
        </p:nvPicPr>
        <p:blipFill>
          <a:blip r:embed="rId3" cstate="print"/>
          <a:stretch>
            <a:fillRect/>
          </a:stretch>
        </p:blipFill>
        <p:spPr>
          <a:xfrm>
            <a:off x="0" y="0"/>
            <a:ext cx="9144000" cy="6858000"/>
          </a:xfrm>
          <a:prstGeom prst="rect">
            <a:avLst/>
          </a:prstGeom>
        </p:spPr>
      </p:pic>
      <p:pic>
        <p:nvPicPr>
          <p:cNvPr id="5" name="Picture 4"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149.JPG"/>
          <p:cNvPicPr>
            <a:picLocks noChangeAspect="1"/>
          </p:cNvPicPr>
          <p:nvPr/>
        </p:nvPicPr>
        <p:blipFill>
          <a:blip r:embed="rId2" cstate="print"/>
          <a:stretch>
            <a:fillRect/>
          </a:stretch>
        </p:blipFill>
        <p:spPr>
          <a:xfrm>
            <a:off x="2057400" y="1371600"/>
            <a:ext cx="5105400" cy="3829050"/>
          </a:xfrm>
          <a:prstGeom prst="rect">
            <a:avLst/>
          </a:prstGeom>
        </p:spPr>
      </p:pic>
      <p:sp>
        <p:nvSpPr>
          <p:cNvPr id="4" name="TextBox 3"/>
          <p:cNvSpPr txBox="1"/>
          <p:nvPr/>
        </p:nvSpPr>
        <p:spPr>
          <a:xfrm>
            <a:off x="1371600" y="457200"/>
            <a:ext cx="6096000" cy="646331"/>
          </a:xfrm>
          <a:prstGeom prst="rect">
            <a:avLst/>
          </a:prstGeom>
          <a:noFill/>
        </p:spPr>
        <p:txBody>
          <a:bodyPr wrap="square" rtlCol="0">
            <a:spAutoFit/>
          </a:bodyPr>
          <a:lstStyle/>
          <a:p>
            <a:pPr algn="ctr"/>
            <a:r>
              <a:rPr lang="en-US" dirty="0" smtClean="0">
                <a:latin typeface="Arial Black" pitchFamily="34" charset="0"/>
              </a:rPr>
              <a:t>$7,000.00 Check Presented For the New Knights of Columbus Palliative Care Room</a:t>
            </a:r>
            <a:endParaRPr lang="en-US" dirty="0">
              <a:latin typeface="Arial Black" pitchFamily="34" charset="0"/>
            </a:endParaRPr>
          </a:p>
        </p:txBody>
      </p:sp>
      <p:sp>
        <p:nvSpPr>
          <p:cNvPr id="5" name="TextBox 4"/>
          <p:cNvSpPr txBox="1"/>
          <p:nvPr/>
        </p:nvSpPr>
        <p:spPr>
          <a:xfrm>
            <a:off x="1600200" y="5181600"/>
            <a:ext cx="6096000" cy="769441"/>
          </a:xfrm>
          <a:prstGeom prst="rect">
            <a:avLst/>
          </a:prstGeom>
          <a:noFill/>
        </p:spPr>
        <p:txBody>
          <a:bodyPr wrap="square" rtlCol="0">
            <a:spAutoFit/>
          </a:bodyPr>
          <a:lstStyle/>
          <a:p>
            <a:pPr algn="ctr"/>
            <a:r>
              <a:rPr lang="en-US" sz="4400" b="1" dirty="0" smtClean="0">
                <a:solidFill>
                  <a:srgbClr val="C00000"/>
                </a:solidFill>
                <a:latin typeface="CAMPBELL" pitchFamily="2" charset="0"/>
              </a:rPr>
              <a:t>MISSION ACCOMPLISHED</a:t>
            </a:r>
            <a:endParaRPr lang="en-US" sz="4400" b="1" dirty="0">
              <a:solidFill>
                <a:srgbClr val="C00000"/>
              </a:solidFill>
              <a:latin typeface="CAMPBELL" pitchFamily="2" charset="0"/>
            </a:endParaRPr>
          </a:p>
        </p:txBody>
      </p:sp>
      <p:pic>
        <p:nvPicPr>
          <p:cNvPr id="6" name="Picture 5" descr="knight_2.gif"/>
          <p:cNvPicPr>
            <a:picLocks noChangeAspect="1"/>
          </p:cNvPicPr>
          <p:nvPr/>
        </p:nvPicPr>
        <p:blipFill>
          <a:blip r:embed="rId3" cstate="print"/>
          <a:stretch>
            <a:fillRect/>
          </a:stretch>
        </p:blipFill>
        <p:spPr>
          <a:xfrm>
            <a:off x="152400" y="6096000"/>
            <a:ext cx="533400" cy="727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457200"/>
            <a:ext cx="4951997" cy="461665"/>
          </a:xfrm>
          <a:prstGeom prst="rect">
            <a:avLst/>
          </a:prstGeom>
          <a:solidFill>
            <a:schemeClr val="tx1"/>
          </a:solidFill>
        </p:spPr>
        <p:txBody>
          <a:bodyPr wrap="none" lIns="91440" tIns="45720" rIns="91440" bIns="45720">
            <a:spAutoFit/>
          </a:bodyPr>
          <a:lstStyle/>
          <a:p>
            <a:pPr algn="ctr"/>
            <a:r>
              <a:rPr lang="en-US" sz="2400" b="1" cap="none" spc="0" dirty="0" smtClean="0">
                <a:ln w="1905"/>
                <a:solidFill>
                  <a:schemeClr val="bg1"/>
                </a:solidFill>
                <a:effectLst>
                  <a:innerShdw blurRad="69850" dist="43180" dir="5400000">
                    <a:srgbClr val="000000">
                      <a:alpha val="65000"/>
                    </a:srgbClr>
                  </a:innerShdw>
                </a:effectLst>
              </a:rPr>
              <a:t>2</a:t>
            </a:r>
            <a:r>
              <a:rPr lang="en-US" sz="2400" b="1" cap="none" spc="0" baseline="30000" dirty="0" smtClean="0">
                <a:ln w="1905"/>
                <a:solidFill>
                  <a:schemeClr val="bg1"/>
                </a:solidFill>
                <a:effectLst>
                  <a:innerShdw blurRad="69850" dist="43180" dir="5400000">
                    <a:srgbClr val="000000">
                      <a:alpha val="65000"/>
                    </a:srgbClr>
                  </a:innerShdw>
                </a:effectLst>
              </a:rPr>
              <a:t>nd</a:t>
            </a:r>
            <a:r>
              <a:rPr lang="en-US" sz="2400" b="1" cap="none" spc="0" dirty="0" smtClean="0">
                <a:ln w="1905"/>
                <a:solidFill>
                  <a:schemeClr val="bg1"/>
                </a:solidFill>
                <a:effectLst>
                  <a:innerShdw blurRad="69850" dist="43180" dir="5400000">
                    <a:srgbClr val="000000">
                      <a:alpha val="65000"/>
                    </a:srgbClr>
                  </a:innerShdw>
                </a:effectLst>
              </a:rPr>
              <a:t> Operation Patriotism Project</a:t>
            </a:r>
          </a:p>
        </p:txBody>
      </p:sp>
      <p:pic>
        <p:nvPicPr>
          <p:cNvPr id="3" name="Picture 2" descr="DSC00176.JPG"/>
          <p:cNvPicPr>
            <a:picLocks noChangeAspect="1"/>
          </p:cNvPicPr>
          <p:nvPr/>
        </p:nvPicPr>
        <p:blipFill>
          <a:blip r:embed="rId3" cstate="print"/>
          <a:stretch>
            <a:fillRect/>
          </a:stretch>
        </p:blipFill>
        <p:spPr>
          <a:xfrm>
            <a:off x="1346200" y="914400"/>
            <a:ext cx="6883400" cy="5162550"/>
          </a:xfrm>
          <a:prstGeom prst="rect">
            <a:avLst/>
          </a:prstGeom>
        </p:spPr>
      </p:pic>
      <p:sp>
        <p:nvSpPr>
          <p:cNvPr id="6" name="TextBox 5"/>
          <p:cNvSpPr txBox="1"/>
          <p:nvPr/>
        </p:nvSpPr>
        <p:spPr>
          <a:xfrm>
            <a:off x="1828800" y="5257800"/>
            <a:ext cx="5867400" cy="369332"/>
          </a:xfrm>
          <a:prstGeom prst="rect">
            <a:avLst/>
          </a:prstGeom>
          <a:noFill/>
        </p:spPr>
        <p:txBody>
          <a:bodyPr wrap="square" rtlCol="0">
            <a:spAutoFit/>
          </a:bodyPr>
          <a:lstStyle/>
          <a:p>
            <a:pPr algn="ctr"/>
            <a:r>
              <a:rPr lang="en-US" dirty="0" smtClean="0"/>
              <a:t>The Battle Creek VA facility with 206 acres</a:t>
            </a:r>
            <a:endParaRPr lang="en-US" dirty="0"/>
          </a:p>
        </p:txBody>
      </p:sp>
      <p:pic>
        <p:nvPicPr>
          <p:cNvPr id="7" name="Picture 6"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28600"/>
            <a:ext cx="7467600" cy="2554545"/>
          </a:xfrm>
          <a:prstGeom prst="rect">
            <a:avLst/>
          </a:prstGeom>
          <a:noFill/>
        </p:spPr>
        <p:txBody>
          <a:bodyPr wrap="square" lIns="91440" tIns="45720" rIns="91440" bIns="45720">
            <a:spAutoFit/>
          </a:bodyPr>
          <a:lstStyle/>
          <a:p>
            <a:pPr algn="ctr"/>
            <a:r>
              <a:rPr lang="en-US" sz="3200" dirty="0" smtClean="0">
                <a:solidFill>
                  <a:srgbClr val="0000FF"/>
                </a:solidFill>
                <a:latin typeface="Arial Black" pitchFamily="34" charset="0"/>
              </a:rPr>
              <a:t> A GREAT NEW IDEA---</a:t>
            </a:r>
          </a:p>
          <a:p>
            <a:pPr algn="ctr"/>
            <a:r>
              <a:rPr lang="en-US" sz="3200" dirty="0" smtClean="0">
                <a:solidFill>
                  <a:srgbClr val="0000FF"/>
                </a:solidFill>
                <a:latin typeface="Arial Black" pitchFamily="34" charset="0"/>
              </a:rPr>
              <a:t>RESTORE &amp; INSTALL</a:t>
            </a:r>
          </a:p>
          <a:p>
            <a:pPr algn="ctr"/>
            <a:r>
              <a:rPr lang="en-US" sz="3200" dirty="0" smtClean="0">
                <a:solidFill>
                  <a:srgbClr val="0000FF"/>
                </a:solidFill>
                <a:latin typeface="Arial Black" pitchFamily="34" charset="0"/>
              </a:rPr>
              <a:t>AN HISTORIC PATRIOT </a:t>
            </a:r>
          </a:p>
          <a:p>
            <a:pPr algn="ctr"/>
            <a:r>
              <a:rPr lang="en-US" sz="3200" dirty="0" smtClean="0">
                <a:solidFill>
                  <a:srgbClr val="0000FF"/>
                </a:solidFill>
                <a:latin typeface="Arial Black" pitchFamily="34" charset="0"/>
              </a:rPr>
              <a:t>FOUNTAIN &amp; REFLECTING POOL</a:t>
            </a:r>
          </a:p>
          <a:p>
            <a:pPr algn="ct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descr="11570_189916093870_699348870_3090338_8097583_n.jpg"/>
          <p:cNvPicPr>
            <a:picLocks noChangeAspect="1"/>
          </p:cNvPicPr>
          <p:nvPr/>
        </p:nvPicPr>
        <p:blipFill>
          <a:blip r:embed="rId3" cstate="print"/>
          <a:stretch>
            <a:fillRect/>
          </a:stretch>
        </p:blipFill>
        <p:spPr>
          <a:xfrm>
            <a:off x="2590800" y="3200400"/>
            <a:ext cx="4358640" cy="3268980"/>
          </a:xfrm>
          <a:prstGeom prst="rect">
            <a:avLst/>
          </a:prstGeom>
        </p:spPr>
      </p:pic>
      <p:pic>
        <p:nvPicPr>
          <p:cNvPr id="4" name="Picture 3" descr="knight_2.gif"/>
          <p:cNvPicPr>
            <a:picLocks noChangeAspect="1"/>
          </p:cNvPicPr>
          <p:nvPr/>
        </p:nvPicPr>
        <p:blipFill>
          <a:blip r:embed="rId4" cstate="print"/>
          <a:stretch>
            <a:fillRect/>
          </a:stretch>
        </p:blipFill>
        <p:spPr>
          <a:xfrm>
            <a:off x="76200" y="6019800"/>
            <a:ext cx="558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2682.JPG"/>
          <p:cNvPicPr>
            <a:picLocks noChangeAspect="1"/>
          </p:cNvPicPr>
          <p:nvPr/>
        </p:nvPicPr>
        <p:blipFill>
          <a:blip r:embed="rId3" cstate="print"/>
          <a:stretch>
            <a:fillRect/>
          </a:stretch>
        </p:blipFill>
        <p:spPr>
          <a:xfrm>
            <a:off x="1447800" y="952500"/>
            <a:ext cx="6654800" cy="4991100"/>
          </a:xfrm>
          <a:prstGeom prst="rect">
            <a:avLst/>
          </a:prstGeom>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2543" y="1447800"/>
            <a:ext cx="184731" cy="1938992"/>
          </a:xfrm>
          <a:prstGeom prst="rect">
            <a:avLst/>
          </a:prstGeom>
          <a:noFill/>
        </p:spPr>
        <p:txBody>
          <a:bodyPr wrap="none" lIns="91440" tIns="45720" rIns="91440" bIns="45720">
            <a:spAutoFit/>
          </a:bodyPr>
          <a:lstStyle/>
          <a:p>
            <a:pPr algn="ctr"/>
            <a:endParaRPr lang="en-US" sz="1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descr="DSC02677.JPG"/>
          <p:cNvPicPr>
            <a:picLocks noChangeAspect="1"/>
          </p:cNvPicPr>
          <p:nvPr/>
        </p:nvPicPr>
        <p:blipFill>
          <a:blip r:embed="rId3" cstate="print"/>
          <a:stretch>
            <a:fillRect/>
          </a:stretch>
        </p:blipFill>
        <p:spPr>
          <a:xfrm>
            <a:off x="1219200" y="609600"/>
            <a:ext cx="6908800" cy="5181600"/>
          </a:xfrm>
          <a:prstGeom prst="rect">
            <a:avLst/>
          </a:prstGeom>
        </p:spPr>
      </p:pic>
      <p:pic>
        <p:nvPicPr>
          <p:cNvPr id="4" name="Picture 3" descr="knight_2.gif"/>
          <p:cNvPicPr>
            <a:picLocks noChangeAspect="1"/>
          </p:cNvPicPr>
          <p:nvPr/>
        </p:nvPicPr>
        <p:blipFill>
          <a:blip r:embed="rId4" cstate="print"/>
          <a:stretch>
            <a:fillRect/>
          </a:stretch>
        </p:blipFill>
        <p:spPr>
          <a:xfrm>
            <a:off x="76200" y="6096000"/>
            <a:ext cx="533400" cy="727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normAutofit/>
          </a:bodyPr>
          <a:lstStyle/>
          <a:p>
            <a:pPr algn="ctr"/>
            <a:r>
              <a:rPr lang="en-US" sz="4000" dirty="0" smtClean="0">
                <a:solidFill>
                  <a:srgbClr val="FF0000"/>
                </a:solidFill>
              </a:rPr>
              <a:t>“Serving Those Who Served”</a:t>
            </a:r>
            <a:br>
              <a:rPr lang="en-US" sz="4000" dirty="0" smtClean="0">
                <a:solidFill>
                  <a:srgbClr val="FF0000"/>
                </a:solidFill>
              </a:rPr>
            </a:br>
            <a:r>
              <a:rPr lang="en-US" sz="4000" i="1" u="sng" dirty="0" smtClean="0">
                <a:solidFill>
                  <a:srgbClr val="FF0000"/>
                </a:solidFill>
              </a:rPr>
              <a:t>An Invitation to Service</a:t>
            </a:r>
            <a:endParaRPr lang="en-US" sz="4000" i="1" u="sng" dirty="0">
              <a:solidFill>
                <a:srgbClr val="FF0000"/>
              </a:solidFill>
            </a:endParaRPr>
          </a:p>
        </p:txBody>
      </p:sp>
      <p:sp>
        <p:nvSpPr>
          <p:cNvPr id="3" name="Subtitle 2"/>
          <p:cNvSpPr>
            <a:spLocks noGrp="1"/>
          </p:cNvSpPr>
          <p:nvPr>
            <p:ph type="subTitle" idx="1"/>
          </p:nvPr>
        </p:nvSpPr>
        <p:spPr>
          <a:xfrm>
            <a:off x="685800" y="3048000"/>
            <a:ext cx="7772400" cy="1763311"/>
          </a:xfrm>
        </p:spPr>
        <p:txBody>
          <a:bodyPr>
            <a:normAutofit/>
          </a:bodyPr>
          <a:lstStyle/>
          <a:p>
            <a:pPr algn="ctr"/>
            <a:r>
              <a:rPr lang="en-US" dirty="0" smtClean="0">
                <a:solidFill>
                  <a:srgbClr val="0000FF"/>
                </a:solidFill>
              </a:rPr>
              <a:t>The V.A. is grateful for the wonderful response to help America's heroes. Many thanks for volunteering to serve those who served.</a:t>
            </a:r>
            <a:endParaRPr lang="en-US" dirty="0">
              <a:solidFill>
                <a:srgbClr val="0000FF"/>
              </a:solidFill>
            </a:endParaRPr>
          </a:p>
        </p:txBody>
      </p:sp>
      <p:pic>
        <p:nvPicPr>
          <p:cNvPr id="5" name="Picture 4" descr="knight_2.gif"/>
          <p:cNvPicPr>
            <a:picLocks noChangeAspect="1"/>
          </p:cNvPicPr>
          <p:nvPr/>
        </p:nvPicPr>
        <p:blipFill>
          <a:blip r:embed="rId3" cstate="print"/>
          <a:stretch>
            <a:fillRect/>
          </a:stretch>
        </p:blipFill>
        <p:spPr>
          <a:xfrm>
            <a:off x="457200" y="5334000"/>
            <a:ext cx="897572" cy="12239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attleCreek VA Project\Patriot Fountain Dedication 227.jpg"/>
          <p:cNvPicPr>
            <a:picLocks noChangeAspect="1" noChangeArrowheads="1"/>
          </p:cNvPicPr>
          <p:nvPr/>
        </p:nvPicPr>
        <p:blipFill>
          <a:blip r:embed="rId3" cstate="print"/>
          <a:srcRect/>
          <a:stretch>
            <a:fillRect/>
          </a:stretch>
        </p:blipFill>
        <p:spPr bwMode="auto">
          <a:xfrm>
            <a:off x="533400" y="533400"/>
            <a:ext cx="8382000" cy="5486400"/>
          </a:xfrm>
          <a:prstGeom prst="rect">
            <a:avLst/>
          </a:prstGeom>
          <a:noFill/>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BattleCreek VA Project\Patriot Fountain Dedication 185.jpg"/>
          <p:cNvPicPr>
            <a:picLocks noChangeAspect="1" noChangeArrowheads="1"/>
          </p:cNvPicPr>
          <p:nvPr/>
        </p:nvPicPr>
        <p:blipFill>
          <a:blip r:embed="rId3" cstate="print"/>
          <a:srcRect/>
          <a:stretch>
            <a:fillRect/>
          </a:stretch>
        </p:blipFill>
        <p:spPr bwMode="auto">
          <a:xfrm>
            <a:off x="1143000" y="304800"/>
            <a:ext cx="7620000" cy="5715000"/>
          </a:xfrm>
          <a:prstGeom prst="rect">
            <a:avLst/>
          </a:prstGeom>
          <a:noFill/>
        </p:spPr>
      </p:pic>
      <p:pic>
        <p:nvPicPr>
          <p:cNvPr id="4" name="Picture 3" descr="knight_2.gif"/>
          <p:cNvPicPr>
            <a:picLocks noChangeAspect="1"/>
          </p:cNvPicPr>
          <p:nvPr/>
        </p:nvPicPr>
        <p:blipFill>
          <a:blip r:embed="rId4" cstate="print"/>
          <a:stretch>
            <a:fillRect/>
          </a:stretch>
        </p:blipFill>
        <p:spPr>
          <a:xfrm>
            <a:off x="76200" y="6019800"/>
            <a:ext cx="553720" cy="75507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BattleCreek07-11\DSC01701.JPG"/>
          <p:cNvPicPr>
            <a:picLocks noChangeAspect="1" noChangeArrowheads="1"/>
          </p:cNvPicPr>
          <p:nvPr/>
        </p:nvPicPr>
        <p:blipFill>
          <a:blip r:embed="rId3" cstate="print"/>
          <a:srcRect/>
          <a:stretch>
            <a:fillRect/>
          </a:stretch>
        </p:blipFill>
        <p:spPr bwMode="auto">
          <a:xfrm>
            <a:off x="914400" y="533400"/>
            <a:ext cx="7518400" cy="5638800"/>
          </a:xfrm>
          <a:prstGeom prst="rect">
            <a:avLst/>
          </a:prstGeom>
          <a:noFill/>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BattleCreek07-11\DSC01610.JPG"/>
          <p:cNvPicPr>
            <a:picLocks noChangeAspect="1" noChangeArrowheads="1"/>
          </p:cNvPicPr>
          <p:nvPr/>
        </p:nvPicPr>
        <p:blipFill>
          <a:blip r:embed="rId3" cstate="print"/>
          <a:srcRect/>
          <a:stretch>
            <a:fillRect/>
          </a:stretch>
        </p:blipFill>
        <p:spPr bwMode="auto">
          <a:xfrm>
            <a:off x="990600" y="228600"/>
            <a:ext cx="7721600" cy="5791200"/>
          </a:xfrm>
          <a:prstGeom prst="rect">
            <a:avLst/>
          </a:prstGeom>
          <a:noFill/>
        </p:spPr>
      </p:pic>
      <p:pic>
        <p:nvPicPr>
          <p:cNvPr id="4" name="Picture 3" descr="knight_2.gif"/>
          <p:cNvPicPr>
            <a:picLocks noChangeAspect="1"/>
          </p:cNvPicPr>
          <p:nvPr/>
        </p:nvPicPr>
        <p:blipFill>
          <a:blip r:embed="rId4" cstate="print"/>
          <a:stretch>
            <a:fillRect/>
          </a:stretch>
        </p:blipFill>
        <p:spPr>
          <a:xfrm>
            <a:off x="76200" y="6026726"/>
            <a:ext cx="609600" cy="83127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BattleCreek VA Project\Patriot Fountain Dedication 063.jpg"/>
          <p:cNvPicPr>
            <a:picLocks noChangeAspect="1" noChangeArrowheads="1"/>
          </p:cNvPicPr>
          <p:nvPr/>
        </p:nvPicPr>
        <p:blipFill>
          <a:blip r:embed="rId3" cstate="print"/>
          <a:srcRect/>
          <a:stretch>
            <a:fillRect/>
          </a:stretch>
        </p:blipFill>
        <p:spPr bwMode="auto">
          <a:xfrm>
            <a:off x="889000" y="304800"/>
            <a:ext cx="7416800" cy="5562600"/>
          </a:xfrm>
          <a:prstGeom prst="rect">
            <a:avLst/>
          </a:prstGeom>
          <a:noFill/>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2342" y="457200"/>
            <a:ext cx="5014514" cy="461665"/>
          </a:xfrm>
          <a:prstGeom prst="rect">
            <a:avLst/>
          </a:prstGeom>
          <a:solidFill>
            <a:schemeClr val="tx1"/>
          </a:solidFill>
        </p:spPr>
        <p:txBody>
          <a:bodyPr wrap="none" lIns="91440" tIns="45720" rIns="91440" bIns="45720">
            <a:spAutoFit/>
          </a:bodyPr>
          <a:lstStyle/>
          <a:p>
            <a:pPr algn="ctr"/>
            <a:r>
              <a:rPr lang="en-US" sz="2400" b="1" dirty="0" smtClean="0">
                <a:ln w="1905"/>
                <a:solidFill>
                  <a:schemeClr val="bg1"/>
                </a:solidFill>
                <a:effectLst>
                  <a:innerShdw blurRad="69850" dist="43180" dir="5400000">
                    <a:srgbClr val="000000">
                      <a:alpha val="65000"/>
                    </a:srgbClr>
                  </a:innerShdw>
                </a:effectLst>
              </a:rPr>
              <a:t>3rd</a:t>
            </a:r>
            <a:r>
              <a:rPr lang="en-US" sz="2400" b="1" cap="none" spc="0" dirty="0" smtClean="0">
                <a:ln w="1905"/>
                <a:solidFill>
                  <a:schemeClr val="bg1"/>
                </a:solidFill>
                <a:effectLst>
                  <a:innerShdw blurRad="69850" dist="43180" dir="5400000">
                    <a:srgbClr val="000000">
                      <a:alpha val="65000"/>
                    </a:srgbClr>
                  </a:innerShdw>
                </a:effectLst>
              </a:rPr>
              <a:t> Operation Patriotism Project</a:t>
            </a:r>
          </a:p>
        </p:txBody>
      </p:sp>
      <p:sp>
        <p:nvSpPr>
          <p:cNvPr id="6" name="TextBox 5"/>
          <p:cNvSpPr txBox="1"/>
          <p:nvPr/>
        </p:nvSpPr>
        <p:spPr>
          <a:xfrm>
            <a:off x="1828800" y="5257800"/>
            <a:ext cx="5867400" cy="646331"/>
          </a:xfrm>
          <a:prstGeom prst="rect">
            <a:avLst/>
          </a:prstGeom>
          <a:noFill/>
        </p:spPr>
        <p:txBody>
          <a:bodyPr wrap="square" rtlCol="0">
            <a:spAutoFit/>
          </a:bodyPr>
          <a:lstStyle/>
          <a:p>
            <a:pPr algn="ctr"/>
            <a:r>
              <a:rPr lang="en-US" dirty="0" err="1" smtClean="0"/>
              <a:t>Aleda</a:t>
            </a:r>
            <a:r>
              <a:rPr lang="en-US" dirty="0" smtClean="0"/>
              <a:t> E. Lutz V.A. Facility</a:t>
            </a:r>
          </a:p>
          <a:p>
            <a:pPr algn="ctr"/>
            <a:r>
              <a:rPr lang="en-US" dirty="0" smtClean="0"/>
              <a:t>Saginaw, Michigan</a:t>
            </a:r>
            <a:endParaRPr lang="en-US" dirty="0"/>
          </a:p>
        </p:txBody>
      </p:sp>
      <p:pic>
        <p:nvPicPr>
          <p:cNvPr id="6146" name="Picture 2" descr="C:\Aleda E. Lutz V.A. Medical Care Facility\Aleda E. Lutz VA Facility.jpg"/>
          <p:cNvPicPr>
            <a:picLocks noChangeAspect="1" noChangeArrowheads="1"/>
          </p:cNvPicPr>
          <p:nvPr/>
        </p:nvPicPr>
        <p:blipFill>
          <a:blip r:embed="rId3" cstate="print"/>
          <a:srcRect/>
          <a:stretch>
            <a:fillRect/>
          </a:stretch>
        </p:blipFill>
        <p:spPr bwMode="auto">
          <a:xfrm>
            <a:off x="1625600" y="990600"/>
            <a:ext cx="5613400" cy="4210050"/>
          </a:xfrm>
          <a:prstGeom prst="rect">
            <a:avLst/>
          </a:prstGeom>
          <a:noFill/>
        </p:spPr>
      </p:pic>
      <p:pic>
        <p:nvPicPr>
          <p:cNvPr id="7" name="Picture 6" descr="knight_2.gif"/>
          <p:cNvPicPr>
            <a:picLocks noChangeAspect="1"/>
          </p:cNvPicPr>
          <p:nvPr/>
        </p:nvPicPr>
        <p:blipFill>
          <a:blip r:embed="rId4" cstate="print"/>
          <a:stretch>
            <a:fillRect/>
          </a:stretch>
        </p:blipFill>
        <p:spPr>
          <a:xfrm>
            <a:off x="76200" y="6026726"/>
            <a:ext cx="609600" cy="831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36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9025" y="533400"/>
            <a:ext cx="5966698" cy="1323439"/>
          </a:xfrm>
          <a:prstGeom prst="rect">
            <a:avLst/>
          </a:prstGeom>
          <a:noFill/>
        </p:spPr>
        <p:txBody>
          <a:bodyPr wrap="non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Severe Need For</a:t>
            </a:r>
          </a:p>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On-Site Transportation</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218" name="Picture 2" descr="C:\Aleda E. Lutz V.A. Medical Care Facility\SmartMover.jpg"/>
          <p:cNvPicPr>
            <a:picLocks noChangeAspect="1" noChangeArrowheads="1"/>
          </p:cNvPicPr>
          <p:nvPr/>
        </p:nvPicPr>
        <p:blipFill>
          <a:blip r:embed="rId3" cstate="print"/>
          <a:srcRect/>
          <a:stretch>
            <a:fillRect/>
          </a:stretch>
        </p:blipFill>
        <p:spPr bwMode="auto">
          <a:xfrm>
            <a:off x="2438400" y="1752600"/>
            <a:ext cx="3962400" cy="3962400"/>
          </a:xfrm>
          <a:prstGeom prst="rect">
            <a:avLst/>
          </a:prstGeom>
          <a:noFill/>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
        <p:nvSpPr>
          <p:cNvPr id="5" name="TextBox 4"/>
          <p:cNvSpPr txBox="1"/>
          <p:nvPr/>
        </p:nvSpPr>
        <p:spPr>
          <a:xfrm>
            <a:off x="1219200" y="5334000"/>
            <a:ext cx="7162800" cy="800219"/>
          </a:xfrm>
          <a:prstGeom prst="rect">
            <a:avLst/>
          </a:prstGeom>
          <a:solidFill>
            <a:schemeClr val="tx1"/>
          </a:solidFill>
        </p:spPr>
        <p:txBody>
          <a:bodyPr wrap="square" rtlCol="0">
            <a:spAutoFit/>
          </a:bodyPr>
          <a:lstStyle/>
          <a:p>
            <a:pPr algn="ctr"/>
            <a:r>
              <a:rPr lang="en-US" sz="2800" b="1" dirty="0" smtClean="0">
                <a:solidFill>
                  <a:schemeClr val="bg1"/>
                </a:solidFill>
              </a:rPr>
              <a:t>An American made “Amigo” </a:t>
            </a:r>
          </a:p>
          <a:p>
            <a:pPr algn="ctr"/>
            <a:r>
              <a:rPr lang="en-US" dirty="0" smtClean="0"/>
              <a:t>The very best in the world - - Made in Bridgeport, MI.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leda E. Lutz V.A. Medical Care Facility\PresentationD.JPG"/>
          <p:cNvPicPr>
            <a:picLocks noChangeAspect="1" noChangeArrowheads="1"/>
          </p:cNvPicPr>
          <p:nvPr/>
        </p:nvPicPr>
        <p:blipFill>
          <a:blip r:embed="rId3" cstate="print"/>
          <a:srcRect/>
          <a:stretch>
            <a:fillRect/>
          </a:stretch>
        </p:blipFill>
        <p:spPr bwMode="auto">
          <a:xfrm>
            <a:off x="533400" y="381000"/>
            <a:ext cx="8077200" cy="5384800"/>
          </a:xfrm>
          <a:prstGeom prst="rect">
            <a:avLst/>
          </a:prstGeom>
          <a:noFill/>
        </p:spPr>
      </p:pic>
      <p:sp>
        <p:nvSpPr>
          <p:cNvPr id="4" name="TextBox 3"/>
          <p:cNvSpPr txBox="1"/>
          <p:nvPr/>
        </p:nvSpPr>
        <p:spPr>
          <a:xfrm>
            <a:off x="2057400" y="5791200"/>
            <a:ext cx="6629400" cy="369332"/>
          </a:xfrm>
          <a:prstGeom prst="rect">
            <a:avLst/>
          </a:prstGeom>
          <a:noFill/>
        </p:spPr>
        <p:txBody>
          <a:bodyPr wrap="square" rtlCol="0">
            <a:spAutoFit/>
          </a:bodyPr>
          <a:lstStyle/>
          <a:p>
            <a:r>
              <a:rPr lang="en-US" dirty="0" smtClean="0">
                <a:solidFill>
                  <a:srgbClr val="0000FF"/>
                </a:solidFill>
                <a:latin typeface="Arial Black" pitchFamily="34" charset="0"/>
              </a:rPr>
              <a:t>FIVE NEW “AMERICAN MADE” AMIGOS </a:t>
            </a:r>
            <a:endParaRPr lang="en-US" dirty="0">
              <a:solidFill>
                <a:srgbClr val="0000FF"/>
              </a:solidFill>
              <a:latin typeface="Arial Black" pitchFamily="34" charset="0"/>
            </a:endParaRPr>
          </a:p>
        </p:txBody>
      </p:sp>
      <p:pic>
        <p:nvPicPr>
          <p:cNvPr id="5" name="Picture 4" descr="knight_2.gif"/>
          <p:cNvPicPr>
            <a:picLocks noChangeAspect="1"/>
          </p:cNvPicPr>
          <p:nvPr/>
        </p:nvPicPr>
        <p:blipFill>
          <a:blip r:embed="rId4" cstate="print"/>
          <a:stretch>
            <a:fillRect/>
          </a:stretch>
        </p:blipFill>
        <p:spPr>
          <a:xfrm>
            <a:off x="76200" y="6019800"/>
            <a:ext cx="558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edg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leda E. Lutz V.A. Medical Care Facility\AmigoMen.JPG"/>
          <p:cNvPicPr>
            <a:picLocks noChangeAspect="1" noChangeArrowheads="1"/>
          </p:cNvPicPr>
          <p:nvPr/>
        </p:nvPicPr>
        <p:blipFill>
          <a:blip r:embed="rId3" cstate="print"/>
          <a:srcRect/>
          <a:stretch>
            <a:fillRect/>
          </a:stretch>
        </p:blipFill>
        <p:spPr bwMode="auto">
          <a:xfrm>
            <a:off x="685800" y="304800"/>
            <a:ext cx="7886700" cy="5257800"/>
          </a:xfrm>
          <a:prstGeom prst="rect">
            <a:avLst/>
          </a:prstGeom>
          <a:noFill/>
        </p:spPr>
      </p:pic>
      <p:pic>
        <p:nvPicPr>
          <p:cNvPr id="4" name="Picture 3" descr="knight_2.gif"/>
          <p:cNvPicPr>
            <a:picLocks noChangeAspect="1"/>
          </p:cNvPicPr>
          <p:nvPr/>
        </p:nvPicPr>
        <p:blipFill>
          <a:blip r:embed="rId4"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perationPatriotism\PresentingCheckVA-Ladies.jpg"/>
          <p:cNvPicPr>
            <a:picLocks noChangeAspect="1" noChangeArrowheads="1"/>
          </p:cNvPicPr>
          <p:nvPr/>
        </p:nvPicPr>
        <p:blipFill>
          <a:blip r:embed="rId3" cstate="print"/>
          <a:srcRect/>
          <a:stretch>
            <a:fillRect/>
          </a:stretch>
        </p:blipFill>
        <p:spPr bwMode="auto">
          <a:xfrm>
            <a:off x="2057400" y="1828800"/>
            <a:ext cx="5334000" cy="4000866"/>
          </a:xfrm>
          <a:prstGeom prst="rect">
            <a:avLst/>
          </a:prstGeom>
          <a:noFill/>
        </p:spPr>
      </p:pic>
      <p:sp>
        <p:nvSpPr>
          <p:cNvPr id="4" name="TextBox 3"/>
          <p:cNvSpPr txBox="1"/>
          <p:nvPr/>
        </p:nvSpPr>
        <p:spPr>
          <a:xfrm>
            <a:off x="1143000" y="228600"/>
            <a:ext cx="6858000" cy="1569660"/>
          </a:xfrm>
          <a:prstGeom prst="rect">
            <a:avLst/>
          </a:prstGeom>
          <a:noFill/>
        </p:spPr>
        <p:txBody>
          <a:bodyPr wrap="square" rtlCol="0">
            <a:spAutoFit/>
          </a:bodyPr>
          <a:lstStyle/>
          <a:p>
            <a:pPr algn="ctr"/>
            <a:r>
              <a:rPr lang="en-US" sz="2400" dirty="0" smtClean="0">
                <a:solidFill>
                  <a:srgbClr val="C00000"/>
                </a:solidFill>
                <a:latin typeface="Arial Black" pitchFamily="34" charset="0"/>
              </a:rPr>
              <a:t>Our lovely ladies have been involved since the beginning. They have donated over $1,000.00 to Operation Patriotism EVERY YEAR!</a:t>
            </a:r>
            <a:endParaRPr lang="en-US" sz="2400" dirty="0">
              <a:solidFill>
                <a:srgbClr val="C00000"/>
              </a:solidFill>
              <a:latin typeface="Arial Black" pitchFamily="34" charset="0"/>
            </a:endParaRPr>
          </a:p>
        </p:txBody>
      </p:sp>
      <p:pic>
        <p:nvPicPr>
          <p:cNvPr id="5" name="Picture 4" descr="knight_2.gif"/>
          <p:cNvPicPr>
            <a:picLocks noChangeAspect="1"/>
          </p:cNvPicPr>
          <p:nvPr/>
        </p:nvPicPr>
        <p:blipFill>
          <a:blip r:embed="rId4" cstate="print"/>
          <a:stretch>
            <a:fillRect/>
          </a:stretch>
        </p:blipFill>
        <p:spPr>
          <a:xfrm>
            <a:off x="152400" y="6019800"/>
            <a:ext cx="558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10" dur="1000" fill="hold"/>
                                        <p:tgtEl>
                                          <p:spTgt spid="102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lstStyle/>
          <a:p>
            <a:pPr algn="ctr"/>
            <a:r>
              <a:rPr lang="en-US" dirty="0" smtClean="0">
                <a:solidFill>
                  <a:srgbClr val="FF0000"/>
                </a:solidFill>
              </a:rPr>
              <a:t>4</a:t>
            </a:r>
            <a:r>
              <a:rPr lang="en-US" baseline="30000" dirty="0" smtClean="0">
                <a:solidFill>
                  <a:srgbClr val="FF0000"/>
                </a:solidFill>
              </a:rPr>
              <a:t>th</a:t>
            </a:r>
            <a:r>
              <a:rPr lang="en-US" dirty="0" smtClean="0">
                <a:solidFill>
                  <a:srgbClr val="FF0000"/>
                </a:solidFill>
              </a:rPr>
              <a:t> Degree </a:t>
            </a:r>
            <a:br>
              <a:rPr lang="en-US" dirty="0" smtClean="0">
                <a:solidFill>
                  <a:srgbClr val="FF0000"/>
                </a:solidFill>
              </a:rPr>
            </a:br>
            <a:r>
              <a:rPr lang="en-US" dirty="0" smtClean="0">
                <a:solidFill>
                  <a:srgbClr val="FF0000"/>
                </a:solidFill>
              </a:rPr>
              <a:t>Knights of Columbus</a:t>
            </a:r>
            <a:endParaRPr lang="en-US" dirty="0">
              <a:solidFill>
                <a:srgbClr val="FF0000"/>
              </a:solidFill>
            </a:endParaRPr>
          </a:p>
        </p:txBody>
      </p:sp>
      <p:sp>
        <p:nvSpPr>
          <p:cNvPr id="3" name="Subtitle 2"/>
          <p:cNvSpPr>
            <a:spLocks noGrp="1"/>
          </p:cNvSpPr>
          <p:nvPr>
            <p:ph type="subTitle" idx="1"/>
          </p:nvPr>
        </p:nvSpPr>
        <p:spPr>
          <a:xfrm>
            <a:off x="685800" y="3048000"/>
            <a:ext cx="7772400" cy="1763311"/>
          </a:xfrm>
        </p:spPr>
        <p:txBody>
          <a:bodyPr>
            <a:noAutofit/>
          </a:bodyPr>
          <a:lstStyle/>
          <a:p>
            <a:pPr algn="ctr"/>
            <a:r>
              <a:rPr lang="en-US" sz="6000" dirty="0" smtClean="0">
                <a:solidFill>
                  <a:srgbClr val="0000FF"/>
                </a:solidFill>
                <a:latin typeface="Arial Black" pitchFamily="34" charset="0"/>
              </a:rPr>
              <a:t>WHAT IS OUR MISSION?</a:t>
            </a:r>
            <a:endParaRPr lang="en-US" sz="6000"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609600" y="5410200"/>
            <a:ext cx="922189" cy="12424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241" y="1447800"/>
            <a:ext cx="7813356" cy="3785652"/>
          </a:xfrm>
          <a:prstGeom prst="rect">
            <a:avLst/>
          </a:prstGeom>
          <a:noFill/>
        </p:spPr>
        <p:txBody>
          <a:bodyPr wrap="none" lIns="91440" tIns="45720" rIns="91440" bIns="45720">
            <a:spAutoFit/>
          </a:bodyPr>
          <a:lstStyle/>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Is it possible </a:t>
            </a:r>
          </a:p>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duplicate this</a:t>
            </a:r>
          </a:p>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Program throughout</a:t>
            </a:r>
          </a:p>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Province?</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descr="knight_2.gif"/>
          <p:cNvPicPr>
            <a:picLocks noChangeAspect="1"/>
          </p:cNvPicPr>
          <p:nvPr/>
        </p:nvPicPr>
        <p:blipFill>
          <a:blip r:embed="rId3" cstate="print"/>
          <a:stretch>
            <a:fillRect/>
          </a:stretch>
        </p:blipFill>
        <p:spPr>
          <a:xfrm>
            <a:off x="152400" y="6096000"/>
            <a:ext cx="509016" cy="685800"/>
          </a:xfrm>
          <a:prstGeom prst="rect">
            <a:avLst/>
          </a:prstGeom>
        </p:spPr>
      </p:pic>
      <p:pic>
        <p:nvPicPr>
          <p:cNvPr id="6" name="Picture 5" descr="HennepinProvincialLOGO.gif"/>
          <p:cNvPicPr>
            <a:picLocks noChangeAspect="1"/>
          </p:cNvPicPr>
          <p:nvPr/>
        </p:nvPicPr>
        <p:blipFill>
          <a:blip r:embed="rId4" cstate="print"/>
          <a:stretch>
            <a:fillRect/>
          </a:stretch>
        </p:blipFill>
        <p:spPr>
          <a:xfrm>
            <a:off x="3886200" y="5181600"/>
            <a:ext cx="1625138" cy="1396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554" y="1447800"/>
            <a:ext cx="6410729" cy="3785652"/>
          </a:xfrm>
          <a:prstGeom prst="rect">
            <a:avLst/>
          </a:prstGeom>
          <a:noFill/>
        </p:spPr>
        <p:txBody>
          <a:bodyPr wrap="none" lIns="91440" tIns="45720" rIns="91440" bIns="45720">
            <a:spAutoFit/>
          </a:bodyPr>
          <a:lstStyle/>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Can you create a</a:t>
            </a:r>
          </a:p>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Consensus </a:t>
            </a:r>
          </a:p>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your</a:t>
            </a:r>
          </a:p>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District?</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descr="knight_2.gif"/>
          <p:cNvPicPr>
            <a:picLocks noChangeAspect="1"/>
          </p:cNvPicPr>
          <p:nvPr/>
        </p:nvPicPr>
        <p:blipFill>
          <a:blip r:embed="rId3"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689" y="1447800"/>
            <a:ext cx="7122463" cy="4154984"/>
          </a:xfrm>
          <a:prstGeom prst="rect">
            <a:avLst/>
          </a:prstGeom>
          <a:noFill/>
        </p:spPr>
        <p:txBody>
          <a:bodyPr wrap="none" lIns="91440" tIns="45720" rIns="91440" bIns="45720">
            <a:spAutoFit/>
          </a:bodyPr>
          <a:lstStyle/>
          <a:p>
            <a:pPr algn="ctr"/>
            <a:r>
              <a:rPr lang="en-US" sz="4400" b="1" dirty="0" smtClean="0">
                <a:ln w="1905"/>
                <a:solidFill>
                  <a:srgbClr val="0000FF"/>
                </a:solidFill>
                <a:effectLst>
                  <a:innerShdw blurRad="69850" dist="43180" dir="5400000">
                    <a:srgbClr val="000000">
                      <a:alpha val="65000"/>
                    </a:srgbClr>
                  </a:innerShdw>
                </a:effectLst>
              </a:rPr>
              <a:t>The Vice Supreme Master</a:t>
            </a:r>
          </a:p>
          <a:p>
            <a:pPr algn="ctr"/>
            <a:r>
              <a:rPr lang="en-US" sz="4400" b="1" cap="none" spc="0" dirty="0" smtClean="0">
                <a:ln w="1905"/>
                <a:solidFill>
                  <a:srgbClr val="0000FF"/>
                </a:solidFill>
                <a:effectLst>
                  <a:innerShdw blurRad="69850" dist="43180" dir="5400000">
                    <a:srgbClr val="000000">
                      <a:alpha val="65000"/>
                    </a:srgbClr>
                  </a:innerShdw>
                </a:effectLst>
              </a:rPr>
              <a:t>Stands Ready To Support</a:t>
            </a:r>
          </a:p>
          <a:p>
            <a:pPr algn="ctr"/>
            <a:r>
              <a:rPr lang="en-US" sz="4400" b="1" dirty="0" smtClean="0">
                <a:ln w="1905"/>
                <a:solidFill>
                  <a:srgbClr val="0000FF"/>
                </a:solidFill>
                <a:effectLst>
                  <a:innerShdw blurRad="69850" dist="43180" dir="5400000">
                    <a:srgbClr val="000000">
                      <a:alpha val="65000"/>
                    </a:srgbClr>
                  </a:innerShdw>
                </a:effectLst>
              </a:rPr>
              <a:t>Your Efforts</a:t>
            </a:r>
          </a:p>
          <a:p>
            <a:pPr algn="ctr"/>
            <a:r>
              <a:rPr lang="en-US" sz="4400" b="1" cap="none" spc="0" dirty="0" smtClean="0">
                <a:ln w="1905"/>
                <a:solidFill>
                  <a:srgbClr val="0000FF"/>
                </a:solidFill>
                <a:effectLst>
                  <a:innerShdw blurRad="69850" dist="43180" dir="5400000">
                    <a:srgbClr val="000000">
                      <a:alpha val="65000"/>
                    </a:srgbClr>
                  </a:innerShdw>
                </a:effectLst>
              </a:rPr>
              <a:t>&amp;</a:t>
            </a:r>
          </a:p>
          <a:p>
            <a:pPr algn="ctr"/>
            <a:r>
              <a:rPr lang="en-US" sz="4400" b="1" dirty="0" smtClean="0">
                <a:ln w="1905"/>
                <a:solidFill>
                  <a:srgbClr val="0000FF"/>
                </a:solidFill>
                <a:effectLst>
                  <a:innerShdw blurRad="69850" dist="43180" dir="5400000">
                    <a:srgbClr val="000000">
                      <a:alpha val="65000"/>
                    </a:srgbClr>
                  </a:innerShdw>
                </a:effectLst>
              </a:rPr>
              <a:t>To Recognize This</a:t>
            </a:r>
          </a:p>
          <a:p>
            <a:pPr algn="ctr"/>
            <a:r>
              <a:rPr lang="en-US" sz="4400" b="1" cap="none" spc="0" dirty="0" smtClean="0">
                <a:ln w="1905"/>
                <a:solidFill>
                  <a:srgbClr val="0000FF"/>
                </a:solidFill>
                <a:effectLst>
                  <a:innerShdw blurRad="69850" dist="43180" dir="5400000">
                    <a:srgbClr val="000000">
                      <a:alpha val="65000"/>
                    </a:srgbClr>
                  </a:innerShdw>
                </a:effectLst>
              </a:rPr>
              <a:t>As a Provincial Program.</a:t>
            </a:r>
            <a:endParaRPr lang="en-US" sz="4400" b="1" cap="none" spc="0" dirty="0">
              <a:ln w="1905"/>
              <a:solidFill>
                <a:srgbClr val="0000FF"/>
              </a:solidFill>
              <a:effectLst>
                <a:innerShdw blurRad="69850" dist="43180" dir="5400000">
                  <a:srgbClr val="000000">
                    <a:alpha val="65000"/>
                  </a:srgbClr>
                </a:innerShdw>
              </a:effectLst>
            </a:endParaRPr>
          </a:p>
        </p:txBody>
      </p:sp>
      <p:pic>
        <p:nvPicPr>
          <p:cNvPr id="5" name="Picture 4" descr="knight_2.gif"/>
          <p:cNvPicPr>
            <a:picLocks noChangeAspect="1"/>
          </p:cNvPicPr>
          <p:nvPr/>
        </p:nvPicPr>
        <p:blipFill>
          <a:blip r:embed="rId3" cstate="print"/>
          <a:stretch>
            <a:fillRect/>
          </a:stretch>
        </p:blipFill>
        <p:spPr>
          <a:xfrm>
            <a:off x="152400" y="6096000"/>
            <a:ext cx="509016" cy="685800"/>
          </a:xfrm>
          <a:prstGeom prst="rect">
            <a:avLst/>
          </a:prstGeom>
        </p:spPr>
      </p:pic>
      <p:pic>
        <p:nvPicPr>
          <p:cNvPr id="6" name="Picture 5" descr="GeorgeDann.jpg"/>
          <p:cNvPicPr>
            <a:picLocks noChangeAspect="1"/>
          </p:cNvPicPr>
          <p:nvPr/>
        </p:nvPicPr>
        <p:blipFill>
          <a:blip r:embed="rId4" cstate="print"/>
          <a:stretch>
            <a:fillRect/>
          </a:stretch>
        </p:blipFill>
        <p:spPr>
          <a:xfrm>
            <a:off x="1752600" y="2895600"/>
            <a:ext cx="762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3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3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7" dur="3000" fill="hold"/>
                                        <p:tgtEl>
                                          <p:spTgt spid="6"/>
                                        </p:tgtEl>
                                        <p:attrNameLst>
                                          <p:attrName>ppt_y</p:attrName>
                                        </p:attrNameLst>
                                      </p:cBhvr>
                                      <p:tavLst>
                                        <p:tav tm="0">
                                          <p:val>
                                            <p:strVal val="#ppt_y"/>
                                          </p:val>
                                        </p:tav>
                                        <p:tav tm="100000">
                                          <p:val>
                                            <p:strVal val="#ppt_y"/>
                                          </p:val>
                                        </p:tav>
                                      </p:tavLst>
                                    </p:anim>
                                    <p:animEffect transition="in" filter="fade">
                                      <p:cBhvr>
                                        <p:cTn id="2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12" y="1447800"/>
            <a:ext cx="7837403" cy="1015663"/>
          </a:xfrm>
          <a:prstGeom prst="rect">
            <a:avLst/>
          </a:prstGeom>
          <a:noFill/>
        </p:spPr>
        <p:txBody>
          <a:bodyPr wrap="none" lIns="91440" tIns="45720" rIns="91440" bIns="45720">
            <a:spAutoFit/>
          </a:bodyPr>
          <a:lstStyle/>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Choice is Yours!</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609600" y="2667000"/>
            <a:ext cx="7924800" cy="646331"/>
          </a:xfrm>
          <a:prstGeom prst="rect">
            <a:avLst/>
          </a:prstGeom>
          <a:noFill/>
        </p:spPr>
        <p:txBody>
          <a:bodyPr wrap="square" rtlCol="0">
            <a:spAutoFit/>
          </a:bodyPr>
          <a:lstStyle/>
          <a:p>
            <a:pPr algn="ctr"/>
            <a:r>
              <a:rPr lang="en-US" sz="3600" dirty="0" smtClean="0">
                <a:latin typeface="Arial Black" pitchFamily="34" charset="0"/>
              </a:rPr>
              <a:t>YOU CAN MAKE IT HAPPEN!</a:t>
            </a:r>
            <a:endParaRPr lang="en-US" sz="3600" dirty="0">
              <a:latin typeface="Arial Black" pitchFamily="34" charset="0"/>
            </a:endParaRPr>
          </a:p>
        </p:txBody>
      </p:sp>
      <p:sp>
        <p:nvSpPr>
          <p:cNvPr id="4" name="TextBox 3"/>
          <p:cNvSpPr txBox="1"/>
          <p:nvPr/>
        </p:nvSpPr>
        <p:spPr>
          <a:xfrm>
            <a:off x="609600" y="3810000"/>
            <a:ext cx="7924800" cy="1938992"/>
          </a:xfrm>
          <a:prstGeom prst="rect">
            <a:avLst/>
          </a:prstGeom>
          <a:noFill/>
        </p:spPr>
        <p:txBody>
          <a:bodyPr wrap="square" rtlCol="0">
            <a:spAutoFit/>
          </a:bodyPr>
          <a:lstStyle/>
          <a:p>
            <a:pPr algn="ctr"/>
            <a:r>
              <a:rPr lang="en-US" sz="4000" dirty="0" smtClean="0">
                <a:solidFill>
                  <a:srgbClr val="0000FF"/>
                </a:solidFill>
                <a:latin typeface="Arial Black" pitchFamily="34" charset="0"/>
              </a:rPr>
              <a:t>YOU CAN MAKE A DIFFERENCE IN OUR VETERAN’S LIVES !</a:t>
            </a:r>
            <a:endParaRPr lang="en-US" sz="4000" dirty="0">
              <a:solidFill>
                <a:srgbClr val="0000FF"/>
              </a:solidFill>
              <a:latin typeface="Arial Black" pitchFamily="34" charset="0"/>
            </a:endParaRPr>
          </a:p>
        </p:txBody>
      </p:sp>
      <p:pic>
        <p:nvPicPr>
          <p:cNvPr id="5" name="Picture 4" descr="knight_2.gif"/>
          <p:cNvPicPr>
            <a:picLocks noChangeAspect="1"/>
          </p:cNvPicPr>
          <p:nvPr/>
        </p:nvPicPr>
        <p:blipFill>
          <a:blip r:embed="rId3" cstate="print"/>
          <a:stretch>
            <a:fillRect/>
          </a:stretch>
        </p:blipFill>
        <p:spPr>
          <a:xfrm>
            <a:off x="152400" y="6096000"/>
            <a:ext cx="509016"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night_2.gif"/>
          <p:cNvPicPr>
            <a:picLocks noChangeAspect="1"/>
          </p:cNvPicPr>
          <p:nvPr/>
        </p:nvPicPr>
        <p:blipFill>
          <a:blip r:embed="rId3" cstate="print"/>
          <a:stretch>
            <a:fillRect/>
          </a:stretch>
        </p:blipFill>
        <p:spPr>
          <a:xfrm flipH="1">
            <a:off x="7696200" y="4724400"/>
            <a:ext cx="897572" cy="1223962"/>
          </a:xfrm>
          <a:prstGeom prst="rect">
            <a:avLst/>
          </a:prstGeom>
        </p:spPr>
      </p:pic>
      <p:pic>
        <p:nvPicPr>
          <p:cNvPr id="4" name="Picture 3" descr="knight_2.gif"/>
          <p:cNvPicPr>
            <a:picLocks noChangeAspect="1"/>
          </p:cNvPicPr>
          <p:nvPr/>
        </p:nvPicPr>
        <p:blipFill>
          <a:blip r:embed="rId3" cstate="print"/>
          <a:stretch>
            <a:fillRect/>
          </a:stretch>
        </p:blipFill>
        <p:spPr>
          <a:xfrm>
            <a:off x="152400" y="4495800"/>
            <a:ext cx="897572" cy="1223962"/>
          </a:xfrm>
          <a:prstGeom prst="rect">
            <a:avLst/>
          </a:prstGeom>
        </p:spPr>
      </p:pic>
      <p:pic>
        <p:nvPicPr>
          <p:cNvPr id="5" name="Picture 4" descr="knight_2.gif"/>
          <p:cNvPicPr>
            <a:picLocks noChangeAspect="1"/>
          </p:cNvPicPr>
          <p:nvPr/>
        </p:nvPicPr>
        <p:blipFill>
          <a:blip r:embed="rId4" cstate="print"/>
          <a:stretch>
            <a:fillRect/>
          </a:stretch>
        </p:blipFill>
        <p:spPr>
          <a:xfrm>
            <a:off x="7696200" y="457200"/>
            <a:ext cx="897572" cy="1209303"/>
          </a:xfrm>
          <a:prstGeom prst="rect">
            <a:avLst/>
          </a:prstGeom>
        </p:spPr>
      </p:pic>
      <p:pic>
        <p:nvPicPr>
          <p:cNvPr id="7" name="Picture 6" descr="knight_2.gif"/>
          <p:cNvPicPr>
            <a:picLocks noChangeAspect="1"/>
          </p:cNvPicPr>
          <p:nvPr/>
        </p:nvPicPr>
        <p:blipFill>
          <a:blip r:embed="rId4" cstate="print"/>
          <a:stretch>
            <a:fillRect/>
          </a:stretch>
        </p:blipFill>
        <p:spPr>
          <a:xfrm>
            <a:off x="228600" y="228600"/>
            <a:ext cx="897572" cy="1209303"/>
          </a:xfrm>
          <a:prstGeom prst="rect">
            <a:avLst/>
          </a:prstGeom>
        </p:spPr>
      </p:pic>
      <p:pic>
        <p:nvPicPr>
          <p:cNvPr id="1026" name="Picture 2" descr="1"/>
          <p:cNvPicPr>
            <a:picLocks noChangeAspect="1" noChangeArrowheads="1"/>
          </p:cNvPicPr>
          <p:nvPr/>
        </p:nvPicPr>
        <p:blipFill>
          <a:blip r:embed="rId5" cstate="print"/>
          <a:srcRect/>
          <a:stretch>
            <a:fillRect/>
          </a:stretch>
        </p:blipFill>
        <p:spPr bwMode="auto">
          <a:xfrm>
            <a:off x="1219200" y="1219200"/>
            <a:ext cx="6219825" cy="421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447800"/>
            <a:ext cx="5497018" cy="3785652"/>
          </a:xfrm>
          <a:prstGeom prst="rect">
            <a:avLst/>
          </a:prstGeom>
          <a:noFill/>
        </p:spPr>
        <p:txBody>
          <a:bodyPr wrap="none" lIns="91440" tIns="45720" rIns="91440" bIns="45720">
            <a:spAutoFit/>
          </a:bodyPr>
          <a:lstStyle/>
          <a:p>
            <a:pPr algn="ctr"/>
            <a:r>
              <a:rPr lang="en-US" sz="1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a:t>
            </a:r>
          </a:p>
          <a:p>
            <a:pPr algn="ctr"/>
            <a:r>
              <a:rPr lang="en-US" sz="1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YOU</a:t>
            </a:r>
            <a:endParaRPr lang="en-US" sz="1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descr="knight_2.gif"/>
          <p:cNvPicPr>
            <a:picLocks noChangeAspect="1"/>
          </p:cNvPicPr>
          <p:nvPr/>
        </p:nvPicPr>
        <p:blipFill>
          <a:blip r:embed="rId3" cstate="print"/>
          <a:stretch>
            <a:fillRect/>
          </a:stretch>
        </p:blipFill>
        <p:spPr>
          <a:xfrm flipH="1">
            <a:off x="7391400" y="4495800"/>
            <a:ext cx="897572" cy="1223962"/>
          </a:xfrm>
          <a:prstGeom prst="rect">
            <a:avLst/>
          </a:prstGeom>
        </p:spPr>
      </p:pic>
      <p:pic>
        <p:nvPicPr>
          <p:cNvPr id="4" name="Picture 3" descr="knight_2.gif"/>
          <p:cNvPicPr>
            <a:picLocks noChangeAspect="1"/>
          </p:cNvPicPr>
          <p:nvPr/>
        </p:nvPicPr>
        <p:blipFill>
          <a:blip r:embed="rId3" cstate="print"/>
          <a:stretch>
            <a:fillRect/>
          </a:stretch>
        </p:blipFill>
        <p:spPr>
          <a:xfrm>
            <a:off x="381000" y="4495800"/>
            <a:ext cx="897572" cy="1223962"/>
          </a:xfrm>
          <a:prstGeom prst="rect">
            <a:avLst/>
          </a:prstGeom>
        </p:spPr>
      </p:pic>
      <p:pic>
        <p:nvPicPr>
          <p:cNvPr id="5" name="Picture 4" descr="knight_2.gif"/>
          <p:cNvPicPr>
            <a:picLocks noChangeAspect="1"/>
          </p:cNvPicPr>
          <p:nvPr/>
        </p:nvPicPr>
        <p:blipFill>
          <a:blip r:embed="rId4" cstate="print"/>
          <a:stretch>
            <a:fillRect/>
          </a:stretch>
        </p:blipFill>
        <p:spPr>
          <a:xfrm>
            <a:off x="7467600" y="457200"/>
            <a:ext cx="897572" cy="1209303"/>
          </a:xfrm>
          <a:prstGeom prst="rect">
            <a:avLst/>
          </a:prstGeom>
        </p:spPr>
      </p:pic>
      <p:pic>
        <p:nvPicPr>
          <p:cNvPr id="7" name="Picture 6" descr="knight_2.gif"/>
          <p:cNvPicPr>
            <a:picLocks noChangeAspect="1"/>
          </p:cNvPicPr>
          <p:nvPr/>
        </p:nvPicPr>
        <p:blipFill>
          <a:blip r:embed="rId4" cstate="print"/>
          <a:stretch>
            <a:fillRect/>
          </a:stretch>
        </p:blipFill>
        <p:spPr>
          <a:xfrm>
            <a:off x="533400" y="457200"/>
            <a:ext cx="897572" cy="120930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057399"/>
          </a:xfrm>
        </p:spPr>
        <p:txBody>
          <a:bodyPr>
            <a:normAutofit fontScale="90000"/>
          </a:bodyPr>
          <a:lstStyle/>
          <a:p>
            <a:pPr algn="ctr"/>
            <a:r>
              <a:rPr lang="en-US" dirty="0" smtClean="0">
                <a:solidFill>
                  <a:srgbClr val="FF0000"/>
                </a:solidFill>
              </a:rPr>
              <a:t>Charity</a:t>
            </a:r>
            <a:br>
              <a:rPr lang="en-US" dirty="0" smtClean="0">
                <a:solidFill>
                  <a:srgbClr val="FF0000"/>
                </a:solidFill>
              </a:rPr>
            </a:br>
            <a:r>
              <a:rPr lang="en-US" dirty="0" smtClean="0">
                <a:solidFill>
                  <a:srgbClr val="FF0000"/>
                </a:solidFill>
              </a:rPr>
              <a:t>Unity</a:t>
            </a:r>
            <a:br>
              <a:rPr lang="en-US" dirty="0" smtClean="0">
                <a:solidFill>
                  <a:srgbClr val="FF0000"/>
                </a:solidFill>
              </a:rPr>
            </a:br>
            <a:r>
              <a:rPr lang="en-US" dirty="0" smtClean="0">
                <a:solidFill>
                  <a:srgbClr val="FF0000"/>
                </a:solidFill>
              </a:rPr>
              <a:t>Fraternity</a:t>
            </a:r>
            <a:endParaRPr lang="en-US" dirty="0">
              <a:solidFill>
                <a:srgbClr val="FF0000"/>
              </a:solidFill>
            </a:endParaRPr>
          </a:p>
        </p:txBody>
      </p:sp>
      <p:sp>
        <p:nvSpPr>
          <p:cNvPr id="3" name="Subtitle 2"/>
          <p:cNvSpPr>
            <a:spLocks noGrp="1"/>
          </p:cNvSpPr>
          <p:nvPr>
            <p:ph type="subTitle" idx="1"/>
          </p:nvPr>
        </p:nvSpPr>
        <p:spPr>
          <a:xfrm>
            <a:off x="685800" y="3048000"/>
            <a:ext cx="7772400" cy="1763311"/>
          </a:xfrm>
        </p:spPr>
        <p:txBody>
          <a:bodyPr>
            <a:normAutofit/>
          </a:bodyPr>
          <a:lstStyle/>
          <a:p>
            <a:pPr algn="ctr"/>
            <a:r>
              <a:rPr lang="en-US" sz="7200" dirty="0" smtClean="0">
                <a:solidFill>
                  <a:srgbClr val="0000FF"/>
                </a:solidFill>
                <a:latin typeface="Arial Black" pitchFamily="34" charset="0"/>
              </a:rPr>
              <a:t>PATRIOTISM</a:t>
            </a:r>
            <a:endParaRPr lang="en-US" sz="7200" dirty="0">
              <a:solidFill>
                <a:srgbClr val="0000FF"/>
              </a:solidFill>
              <a:latin typeface="Arial Black" pitchFamily="34" charset="0"/>
            </a:endParaRPr>
          </a:p>
        </p:txBody>
      </p:sp>
      <p:pic>
        <p:nvPicPr>
          <p:cNvPr id="5" name="Picture 4" descr="knight_2.gif"/>
          <p:cNvPicPr>
            <a:picLocks noChangeAspect="1"/>
          </p:cNvPicPr>
          <p:nvPr/>
        </p:nvPicPr>
        <p:blipFill>
          <a:blip r:embed="rId3" cstate="print"/>
          <a:stretch>
            <a:fillRect/>
          </a:stretch>
        </p:blipFill>
        <p:spPr>
          <a:xfrm>
            <a:off x="457200" y="5334000"/>
            <a:ext cx="897572" cy="12239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838199"/>
          </a:xfrm>
        </p:spPr>
        <p:txBody>
          <a:bodyPr>
            <a:normAutofit/>
          </a:bodyPr>
          <a:lstStyle/>
          <a:p>
            <a:pPr algn="ctr"/>
            <a:r>
              <a:rPr lang="en-US" sz="4000" dirty="0" smtClean="0">
                <a:solidFill>
                  <a:srgbClr val="FF0000"/>
                </a:solidFill>
              </a:rPr>
              <a:t>Questions to Ponder - -</a:t>
            </a:r>
            <a:endParaRPr lang="en-US" sz="4000" dirty="0">
              <a:solidFill>
                <a:srgbClr val="FF0000"/>
              </a:solidFill>
            </a:endParaRPr>
          </a:p>
        </p:txBody>
      </p:sp>
      <p:sp>
        <p:nvSpPr>
          <p:cNvPr id="3" name="Subtitle 2"/>
          <p:cNvSpPr>
            <a:spLocks noGrp="1"/>
          </p:cNvSpPr>
          <p:nvPr>
            <p:ph type="subTitle" idx="1"/>
          </p:nvPr>
        </p:nvSpPr>
        <p:spPr>
          <a:xfrm>
            <a:off x="609600" y="2819400"/>
            <a:ext cx="6248400" cy="925111"/>
          </a:xfrm>
        </p:spPr>
        <p:txBody>
          <a:bodyPr>
            <a:normAutofit/>
          </a:bodyPr>
          <a:lstStyle/>
          <a:p>
            <a:pPr marL="514350" indent="-514350" algn="ctr"/>
            <a:r>
              <a:rPr lang="en-US" sz="2500" dirty="0" smtClean="0">
                <a:solidFill>
                  <a:srgbClr val="0000FF"/>
                </a:solidFill>
                <a:latin typeface="Arial Black" pitchFamily="34" charset="0"/>
              </a:rPr>
              <a:t>3. Do you know where all the V.A. facilities are in your District?</a:t>
            </a:r>
          </a:p>
          <a:p>
            <a:pPr marL="514350" indent="-514350" algn="ctr">
              <a:buAutoNum type="arabicPeriod"/>
            </a:pPr>
            <a:endParaRPr lang="en-US" sz="2500" dirty="0" smtClean="0">
              <a:solidFill>
                <a:srgbClr val="0000FF"/>
              </a:solidFill>
              <a:latin typeface="Arial Black" pitchFamily="34" charset="0"/>
            </a:endParaRPr>
          </a:p>
          <a:p>
            <a:pPr marL="514350" indent="-514350" algn="ctr">
              <a:buAutoNum type="arabicPeriod"/>
            </a:pPr>
            <a:endParaRPr lang="en-US" sz="2500" dirty="0" smtClean="0">
              <a:solidFill>
                <a:srgbClr val="0000FF"/>
              </a:solidFill>
              <a:latin typeface="Arial Black" pitchFamily="34" charset="0"/>
            </a:endParaRPr>
          </a:p>
          <a:p>
            <a:pPr marL="514350" indent="-514350" algn="ctr">
              <a:buAutoNum type="arabicPeriod"/>
            </a:pPr>
            <a:endParaRPr lang="en-US" sz="2800" dirty="0" smtClean="0">
              <a:solidFill>
                <a:srgbClr val="0000FF"/>
              </a:solidFill>
              <a:latin typeface="Arial Black" pitchFamily="34" charset="0"/>
            </a:endParaRPr>
          </a:p>
          <a:p>
            <a:pPr marL="514350" indent="-514350" algn="ctr">
              <a:buAutoNum type="arabicPeriod"/>
            </a:pPr>
            <a:endParaRPr lang="en-US" sz="2800" dirty="0">
              <a:solidFill>
                <a:srgbClr val="0000FF"/>
              </a:solidFill>
              <a:latin typeface="Arial Black" pitchFamily="34" charset="0"/>
            </a:endParaRPr>
          </a:p>
        </p:txBody>
      </p:sp>
      <p:pic>
        <p:nvPicPr>
          <p:cNvPr id="4" name="Picture 3" descr="4thdegree.jpeg"/>
          <p:cNvPicPr>
            <a:picLocks noChangeAspect="1"/>
          </p:cNvPicPr>
          <p:nvPr/>
        </p:nvPicPr>
        <p:blipFill>
          <a:blip r:embed="rId3" cstate="print"/>
          <a:stretch>
            <a:fillRect/>
          </a:stretch>
        </p:blipFill>
        <p:spPr>
          <a:xfrm>
            <a:off x="533400" y="5334000"/>
            <a:ext cx="922189" cy="1242471"/>
          </a:xfrm>
          <a:prstGeom prst="rect">
            <a:avLst/>
          </a:prstGeom>
        </p:spPr>
      </p:pic>
      <p:sp>
        <p:nvSpPr>
          <p:cNvPr id="5" name="TextBox 4"/>
          <p:cNvSpPr txBox="1"/>
          <p:nvPr/>
        </p:nvSpPr>
        <p:spPr>
          <a:xfrm>
            <a:off x="381000" y="1143000"/>
            <a:ext cx="8534400" cy="477054"/>
          </a:xfrm>
          <a:prstGeom prst="rect">
            <a:avLst/>
          </a:prstGeom>
          <a:noFill/>
        </p:spPr>
        <p:txBody>
          <a:bodyPr wrap="square" rtlCol="0">
            <a:spAutoFit/>
          </a:bodyPr>
          <a:lstStyle/>
          <a:p>
            <a:pPr marL="514350" indent="-514350" algn="ctr">
              <a:buAutoNum type="arabicPeriod"/>
            </a:pPr>
            <a:r>
              <a:rPr lang="en-US" sz="2500" dirty="0" smtClean="0">
                <a:solidFill>
                  <a:srgbClr val="0000FF"/>
                </a:solidFill>
                <a:latin typeface="Arial Black" pitchFamily="34" charset="0"/>
              </a:rPr>
              <a:t>Do your Assemblies have a VAVS person?</a:t>
            </a:r>
          </a:p>
        </p:txBody>
      </p:sp>
      <p:sp>
        <p:nvSpPr>
          <p:cNvPr id="6" name="TextBox 5"/>
          <p:cNvSpPr txBox="1"/>
          <p:nvPr/>
        </p:nvSpPr>
        <p:spPr>
          <a:xfrm>
            <a:off x="228600" y="1828800"/>
            <a:ext cx="8001000" cy="861774"/>
          </a:xfrm>
          <a:prstGeom prst="rect">
            <a:avLst/>
          </a:prstGeom>
          <a:noFill/>
        </p:spPr>
        <p:txBody>
          <a:bodyPr wrap="square" rtlCol="0">
            <a:spAutoFit/>
          </a:bodyPr>
          <a:lstStyle/>
          <a:p>
            <a:pPr marL="514350" indent="-514350" algn="ctr"/>
            <a:r>
              <a:rPr lang="en-US" sz="2500" dirty="0" smtClean="0">
                <a:solidFill>
                  <a:srgbClr val="0000FF"/>
                </a:solidFill>
                <a:latin typeface="Arial Black" pitchFamily="34" charset="0"/>
              </a:rPr>
              <a:t>2. Do your Assemblies conduct Patriotic programs throughout the year?</a:t>
            </a:r>
          </a:p>
        </p:txBody>
      </p:sp>
      <p:sp>
        <p:nvSpPr>
          <p:cNvPr id="7" name="TextBox 6"/>
          <p:cNvSpPr txBox="1"/>
          <p:nvPr/>
        </p:nvSpPr>
        <p:spPr>
          <a:xfrm>
            <a:off x="762000" y="3733800"/>
            <a:ext cx="7772400" cy="861774"/>
          </a:xfrm>
          <a:prstGeom prst="rect">
            <a:avLst/>
          </a:prstGeom>
          <a:noFill/>
        </p:spPr>
        <p:txBody>
          <a:bodyPr wrap="square" rtlCol="0">
            <a:spAutoFit/>
          </a:bodyPr>
          <a:lstStyle/>
          <a:p>
            <a:r>
              <a:rPr lang="en-US" sz="2500" dirty="0" smtClean="0">
                <a:solidFill>
                  <a:srgbClr val="C00000"/>
                </a:solidFill>
                <a:latin typeface="Arial Black" pitchFamily="34" charset="0"/>
              </a:rPr>
              <a:t>4. Do you have a District-Wide Patriotic              Program?</a:t>
            </a:r>
            <a:endParaRPr lang="en-US" sz="2500" dirty="0">
              <a:solidFill>
                <a:srgbClr val="C00000"/>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70" decel="100000"/>
                                        <p:tgtEl>
                                          <p:spTgt spid="6"/>
                                        </p:tgtEl>
                                      </p:cBhvr>
                                    </p:animEffect>
                                    <p:animScale>
                                      <p:cBhvr>
                                        <p:cTn id="16" dur="770" decel="100000"/>
                                        <p:tgtEl>
                                          <p:spTgt spid="6"/>
                                        </p:tgtEl>
                                      </p:cBhvr>
                                      <p:from x="10000" y="10000"/>
                                      <p:to x="200000" y="450000"/>
                                    </p:animScale>
                                    <p:animScale>
                                      <p:cBhvr>
                                        <p:cTn id="17" dur="1230" accel="100000" fill="hold">
                                          <p:stCondLst>
                                            <p:cond delay="770"/>
                                          </p:stCondLst>
                                        </p:cTn>
                                        <p:tgtEl>
                                          <p:spTgt spid="6"/>
                                        </p:tgtEl>
                                      </p:cBhvr>
                                      <p:from x="200000" y="450000"/>
                                      <p:to x="100000" y="100000"/>
                                    </p:animScale>
                                    <p:set>
                                      <p:cBhvr>
                                        <p:cTn id="18" dur="770" fill="hold"/>
                                        <p:tgtEl>
                                          <p:spTgt spid="6"/>
                                        </p:tgtEl>
                                        <p:attrNameLst>
                                          <p:attrName>ppt_x</p:attrName>
                                        </p:attrNameLst>
                                      </p:cBhvr>
                                      <p:to>
                                        <p:strVal val="(0.5)"/>
                                      </p:to>
                                    </p:set>
                                    <p:anim from="(0.5)" to="(#ppt_x)" calcmode="lin" valueType="num">
                                      <p:cBhvr>
                                        <p:cTn id="19" dur="1230" accel="100000" fill="hold">
                                          <p:stCondLst>
                                            <p:cond delay="770"/>
                                          </p:stCondLst>
                                        </p:cTn>
                                        <p:tgtEl>
                                          <p:spTgt spid="6"/>
                                        </p:tgtEl>
                                        <p:attrNameLst>
                                          <p:attrName>ppt_x</p:attrName>
                                        </p:attrNameLst>
                                      </p:cBhvr>
                                    </p:anim>
                                    <p:set>
                                      <p:cBhvr>
                                        <p:cTn id="20" dur="770" fill="hold"/>
                                        <p:tgtEl>
                                          <p:spTgt spid="6"/>
                                        </p:tgtEl>
                                        <p:attrNameLst>
                                          <p:attrName>ppt_y</p:attrName>
                                        </p:attrNameLst>
                                      </p:cBhvr>
                                      <p:to>
                                        <p:strVal val="(#ppt_y+0.4)"/>
                                      </p:to>
                                    </p:set>
                                    <p:anim from="(#ppt_y+0.4)" to="(#ppt_y)" calcmode="lin" valueType="num">
                                      <p:cBhvr>
                                        <p:cTn id="21" dur="1230" accel="100000" fill="hold">
                                          <p:stCondLst>
                                            <p:cond delay="770"/>
                                          </p:stCondLst>
                                        </p:cTn>
                                        <p:tgtEl>
                                          <p:spTgt spid="6"/>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10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2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8"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30" dur="10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by="(-#ppt_w*2)" calcmode="lin" valueType="num">
                                      <p:cBhvr rctx="PPT">
                                        <p:cTn id="35" dur="250" autoRev="1" fill="hold">
                                          <p:stCondLst>
                                            <p:cond delay="0"/>
                                          </p:stCondLst>
                                        </p:cTn>
                                        <p:tgtEl>
                                          <p:spTgt spid="7"/>
                                        </p:tgtEl>
                                        <p:attrNameLst>
                                          <p:attrName>ppt_w</p:attrName>
                                        </p:attrNameLst>
                                      </p:cBhvr>
                                    </p:anim>
                                    <p:anim by="(#ppt_w*0.50)" calcmode="lin" valueType="num">
                                      <p:cBhvr>
                                        <p:cTn id="36" dur="250" decel="50000" autoRev="1" fill="hold">
                                          <p:stCondLst>
                                            <p:cond delay="0"/>
                                          </p:stCondLst>
                                        </p:cTn>
                                        <p:tgtEl>
                                          <p:spTgt spid="7"/>
                                        </p:tgtEl>
                                        <p:attrNameLst>
                                          <p:attrName>ppt_x</p:attrName>
                                        </p:attrNameLst>
                                      </p:cBhvr>
                                    </p:anim>
                                    <p:anim from="(-#ppt_h/2)" to="(#ppt_y)" calcmode="lin" valueType="num">
                                      <p:cBhvr>
                                        <p:cTn id="37" dur="500" fill="hold">
                                          <p:stCondLst>
                                            <p:cond delay="0"/>
                                          </p:stCondLst>
                                        </p:cTn>
                                        <p:tgtEl>
                                          <p:spTgt spid="7"/>
                                        </p:tgtEl>
                                        <p:attrNameLst>
                                          <p:attrName>ppt_y</p:attrName>
                                        </p:attrNameLst>
                                      </p:cBhvr>
                                    </p:anim>
                                    <p:animRot by="21600000">
                                      <p:cBhvr>
                                        <p:cTn id="38"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87962"/>
          </a:xfrm>
        </p:spPr>
        <p:txBody>
          <a:bodyPr/>
          <a:lstStyle/>
          <a:p>
            <a:pPr algn="ctr"/>
            <a:r>
              <a:rPr lang="en-US" dirty="0" smtClean="0">
                <a:solidFill>
                  <a:srgbClr val="0000FF"/>
                </a:solidFill>
                <a:latin typeface="Arial Black" pitchFamily="34" charset="0"/>
              </a:rPr>
              <a:t>OUR MILITARY WARRIORS</a:t>
            </a:r>
            <a:br>
              <a:rPr lang="en-US" dirty="0" smtClean="0">
                <a:solidFill>
                  <a:srgbClr val="0000FF"/>
                </a:solidFill>
                <a:latin typeface="Arial Black" pitchFamily="34" charset="0"/>
              </a:rPr>
            </a:br>
            <a:r>
              <a:rPr lang="en-US" dirty="0" smtClean="0">
                <a:solidFill>
                  <a:srgbClr val="0000FF"/>
                </a:solidFill>
                <a:latin typeface="Arial Black" pitchFamily="34" charset="0"/>
              </a:rPr>
              <a:t>ARE THE </a:t>
            </a:r>
            <a:br>
              <a:rPr lang="en-US" dirty="0" smtClean="0">
                <a:solidFill>
                  <a:srgbClr val="0000FF"/>
                </a:solidFill>
                <a:latin typeface="Arial Black" pitchFamily="34" charset="0"/>
              </a:rPr>
            </a:br>
            <a:r>
              <a:rPr lang="en-US" dirty="0" smtClean="0">
                <a:solidFill>
                  <a:srgbClr val="0000FF"/>
                </a:solidFill>
                <a:latin typeface="Arial Black" pitchFamily="34" charset="0"/>
              </a:rPr>
              <a:t>GATEKEEPERS</a:t>
            </a:r>
            <a:br>
              <a:rPr lang="en-US" dirty="0" smtClean="0">
                <a:solidFill>
                  <a:srgbClr val="0000FF"/>
                </a:solidFill>
                <a:latin typeface="Arial Black" pitchFamily="34" charset="0"/>
              </a:rPr>
            </a:br>
            <a:r>
              <a:rPr lang="en-US" dirty="0" smtClean="0">
                <a:solidFill>
                  <a:srgbClr val="0000FF"/>
                </a:solidFill>
                <a:latin typeface="Arial Black" pitchFamily="34" charset="0"/>
              </a:rPr>
              <a:t>OF</a:t>
            </a:r>
            <a:br>
              <a:rPr lang="en-US" dirty="0" smtClean="0">
                <a:solidFill>
                  <a:srgbClr val="0000FF"/>
                </a:solidFill>
                <a:latin typeface="Arial Black" pitchFamily="34" charset="0"/>
              </a:rPr>
            </a:br>
            <a:r>
              <a:rPr lang="en-US" dirty="0" smtClean="0">
                <a:solidFill>
                  <a:srgbClr val="0000FF"/>
                </a:solidFill>
                <a:latin typeface="Arial Black" pitchFamily="34" charset="0"/>
              </a:rPr>
              <a:t>OUR</a:t>
            </a:r>
            <a:br>
              <a:rPr lang="en-US" dirty="0" smtClean="0">
                <a:solidFill>
                  <a:srgbClr val="0000FF"/>
                </a:solidFill>
                <a:latin typeface="Arial Black" pitchFamily="34" charset="0"/>
              </a:rPr>
            </a:br>
            <a:r>
              <a:rPr lang="en-US" dirty="0" smtClean="0">
                <a:solidFill>
                  <a:srgbClr val="0000FF"/>
                </a:solidFill>
                <a:latin typeface="Arial Black" pitchFamily="34" charset="0"/>
              </a:rPr>
              <a:t>FREEDOM</a:t>
            </a:r>
            <a:endParaRPr lang="en-US" dirty="0">
              <a:solidFill>
                <a:srgbClr val="0000FF"/>
              </a:solidFill>
              <a:latin typeface="Arial Black" pitchFamily="34" charset="0"/>
            </a:endParaRPr>
          </a:p>
        </p:txBody>
      </p:sp>
      <p:pic>
        <p:nvPicPr>
          <p:cNvPr id="3" name="Picture 2" descr="knight_2.gif"/>
          <p:cNvPicPr>
            <a:picLocks noChangeAspect="1"/>
          </p:cNvPicPr>
          <p:nvPr/>
        </p:nvPicPr>
        <p:blipFill>
          <a:blip r:embed="rId3" cstate="print"/>
          <a:stretch>
            <a:fillRect/>
          </a:stretch>
        </p:blipFill>
        <p:spPr>
          <a:xfrm>
            <a:off x="152400" y="6096000"/>
            <a:ext cx="506412" cy="690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WarIISoldier"/>
          <p:cNvPicPr>
            <a:picLocks noChangeAspect="1" noChangeArrowheads="1"/>
          </p:cNvPicPr>
          <p:nvPr/>
        </p:nvPicPr>
        <p:blipFill>
          <a:blip r:embed="rId3" cstate="print"/>
          <a:srcRect/>
          <a:stretch>
            <a:fillRect/>
          </a:stretch>
        </p:blipFill>
        <p:spPr bwMode="auto">
          <a:xfrm>
            <a:off x="6122988" y="3589338"/>
            <a:ext cx="3021012" cy="3268662"/>
          </a:xfrm>
          <a:prstGeom prst="rect">
            <a:avLst/>
          </a:prstGeom>
          <a:noFill/>
          <a:ln w="9525" algn="in">
            <a:noFill/>
            <a:miter lim="800000"/>
            <a:headEnd/>
            <a:tailEnd/>
          </a:ln>
          <a:effectLst/>
        </p:spPr>
      </p:pic>
      <p:pic>
        <p:nvPicPr>
          <p:cNvPr id="1027" name="Picture 3" descr="marine"/>
          <p:cNvPicPr>
            <a:picLocks noChangeAspect="1" noChangeArrowheads="1"/>
          </p:cNvPicPr>
          <p:nvPr/>
        </p:nvPicPr>
        <p:blipFill>
          <a:blip r:embed="rId4" cstate="print"/>
          <a:srcRect/>
          <a:stretch>
            <a:fillRect/>
          </a:stretch>
        </p:blipFill>
        <p:spPr bwMode="auto">
          <a:xfrm>
            <a:off x="0" y="0"/>
            <a:ext cx="3290887" cy="2959100"/>
          </a:xfrm>
          <a:prstGeom prst="rect">
            <a:avLst/>
          </a:prstGeom>
          <a:noFill/>
          <a:ln w="9525" algn="in">
            <a:noFill/>
            <a:miter lim="800000"/>
            <a:headEnd/>
            <a:tailEnd/>
          </a:ln>
          <a:effectLst/>
        </p:spPr>
      </p:pic>
      <p:sp>
        <p:nvSpPr>
          <p:cNvPr id="1028" name="Rectangle 4"/>
          <p:cNvSpPr>
            <a:spLocks noChangeArrowheads="1"/>
          </p:cNvSpPr>
          <p:nvPr/>
        </p:nvSpPr>
        <p:spPr bwMode="auto">
          <a:xfrm>
            <a:off x="0" y="3505200"/>
            <a:ext cx="5715000" cy="200054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rgbClr val="CC3300"/>
                </a:solidFill>
                <a:effectLst/>
                <a:latin typeface="Arial Black" pitchFamily="34" charset="0"/>
              </a:rPr>
              <a:t>Gatekeepers of</a:t>
            </a:r>
            <a:endParaRPr kumimoji="0" lang="en-US" sz="40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smtClean="0">
                <a:ln>
                  <a:noFill/>
                </a:ln>
                <a:solidFill>
                  <a:srgbClr val="CC3300"/>
                </a:solidFill>
                <a:effectLst/>
                <a:latin typeface="Arial Black" pitchFamily="34" charset="0"/>
              </a:rPr>
              <a:t>OUR</a:t>
            </a:r>
            <a:endParaRPr kumimoji="0" lang="en-US" sz="40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smtClean="0">
                <a:ln>
                  <a:noFill/>
                </a:ln>
                <a:solidFill>
                  <a:srgbClr val="CC3300"/>
                </a:solidFill>
                <a:effectLst/>
                <a:latin typeface="Arial Black" pitchFamily="34" charset="0"/>
              </a:rPr>
              <a:t>FREEDOM</a:t>
            </a:r>
            <a:endParaRPr kumimoji="0" lang="en-US" sz="4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02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028">
                                            <p:txEl>
                                              <p:pRg st="0" end="0"/>
                                            </p:txEl>
                                          </p:spTgt>
                                        </p:tgtEl>
                                        <p:attrNameLst>
                                          <p:attrName>ppt_w</p:attrName>
                                        </p:attrNameLst>
                                      </p:cBhvr>
                                    </p:anim>
                                    <p:anim by="(#ppt_w*0.50)" calcmode="lin" valueType="num">
                                      <p:cBhvr>
                                        <p:cTn id="8" dur="500" decel="50000" autoRev="1" fill="hold">
                                          <p:stCondLst>
                                            <p:cond delay="0"/>
                                          </p:stCondLst>
                                        </p:cTn>
                                        <p:tgtEl>
                                          <p:spTgt spid="1028">
                                            <p:txEl>
                                              <p:pRg st="0" end="0"/>
                                            </p:txEl>
                                          </p:spTgt>
                                        </p:tgtEl>
                                        <p:attrNameLst>
                                          <p:attrName>ppt_x</p:attrName>
                                        </p:attrNameLst>
                                      </p:cBhvr>
                                    </p:anim>
                                    <p:anim from="(-#ppt_h/2)" to="(#ppt_y)" calcmode="lin" valueType="num">
                                      <p:cBhvr>
                                        <p:cTn id="9" dur="1000" fill="hold">
                                          <p:stCondLst>
                                            <p:cond delay="0"/>
                                          </p:stCondLst>
                                        </p:cTn>
                                        <p:tgtEl>
                                          <p:spTgt spid="1028">
                                            <p:txEl>
                                              <p:pRg st="0" end="0"/>
                                            </p:txEl>
                                          </p:spTgt>
                                        </p:tgtEl>
                                        <p:attrNameLst>
                                          <p:attrName>ppt_y</p:attrName>
                                        </p:attrNameLst>
                                      </p:cBhvr>
                                    </p:anim>
                                    <p:animRot by="21600000">
                                      <p:cBhvr>
                                        <p:cTn id="10" dur="1000" fill="hold">
                                          <p:stCondLst>
                                            <p:cond delay="0"/>
                                          </p:stCondLst>
                                        </p:cTn>
                                        <p:tgtEl>
                                          <p:spTgt spid="1028">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1028">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028">
                                            <p:txEl>
                                              <p:pRg st="1" end="1"/>
                                            </p:txEl>
                                          </p:spTgt>
                                        </p:tgtEl>
                                        <p:attrNameLst>
                                          <p:attrName>ppt_w</p:attrName>
                                        </p:attrNameLst>
                                      </p:cBhvr>
                                    </p:anim>
                                    <p:anim by="(#ppt_w*0.50)" calcmode="lin" valueType="num">
                                      <p:cBhvr>
                                        <p:cTn id="14" dur="500" decel="50000" autoRev="1" fill="hold">
                                          <p:stCondLst>
                                            <p:cond delay="0"/>
                                          </p:stCondLst>
                                        </p:cTn>
                                        <p:tgtEl>
                                          <p:spTgt spid="1028">
                                            <p:txEl>
                                              <p:pRg st="1" end="1"/>
                                            </p:txEl>
                                          </p:spTgt>
                                        </p:tgtEl>
                                        <p:attrNameLst>
                                          <p:attrName>ppt_x</p:attrName>
                                        </p:attrNameLst>
                                      </p:cBhvr>
                                    </p:anim>
                                    <p:anim from="(-#ppt_h/2)" to="(#ppt_y)" calcmode="lin" valueType="num">
                                      <p:cBhvr>
                                        <p:cTn id="15" dur="1000" fill="hold">
                                          <p:stCondLst>
                                            <p:cond delay="0"/>
                                          </p:stCondLst>
                                        </p:cTn>
                                        <p:tgtEl>
                                          <p:spTgt spid="1028">
                                            <p:txEl>
                                              <p:pRg st="1" end="1"/>
                                            </p:txEl>
                                          </p:spTgt>
                                        </p:tgtEl>
                                        <p:attrNameLst>
                                          <p:attrName>ppt_y</p:attrName>
                                        </p:attrNameLst>
                                      </p:cBhvr>
                                    </p:anim>
                                    <p:animRot by="21600000">
                                      <p:cBhvr>
                                        <p:cTn id="16" dur="1000" fill="hold">
                                          <p:stCondLst>
                                            <p:cond delay="0"/>
                                          </p:stCondLst>
                                        </p:cTn>
                                        <p:tgtEl>
                                          <p:spTgt spid="1028">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1028">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1028">
                                            <p:txEl>
                                              <p:pRg st="2" end="2"/>
                                            </p:txEl>
                                          </p:spTgt>
                                        </p:tgtEl>
                                        <p:attrNameLst>
                                          <p:attrName>ppt_w</p:attrName>
                                        </p:attrNameLst>
                                      </p:cBhvr>
                                    </p:anim>
                                    <p:anim by="(#ppt_w*0.50)" calcmode="lin" valueType="num">
                                      <p:cBhvr>
                                        <p:cTn id="20" dur="500" decel="50000" autoRev="1" fill="hold">
                                          <p:stCondLst>
                                            <p:cond delay="0"/>
                                          </p:stCondLst>
                                        </p:cTn>
                                        <p:tgtEl>
                                          <p:spTgt spid="1028">
                                            <p:txEl>
                                              <p:pRg st="2" end="2"/>
                                            </p:txEl>
                                          </p:spTgt>
                                        </p:tgtEl>
                                        <p:attrNameLst>
                                          <p:attrName>ppt_x</p:attrName>
                                        </p:attrNameLst>
                                      </p:cBhvr>
                                    </p:anim>
                                    <p:anim from="(-#ppt_h/2)" to="(#ppt_y)" calcmode="lin" valueType="num">
                                      <p:cBhvr>
                                        <p:cTn id="21" dur="1000" fill="hold">
                                          <p:stCondLst>
                                            <p:cond delay="0"/>
                                          </p:stCondLst>
                                        </p:cTn>
                                        <p:tgtEl>
                                          <p:spTgt spid="1028">
                                            <p:txEl>
                                              <p:pRg st="2" end="2"/>
                                            </p:txEl>
                                          </p:spTgt>
                                        </p:tgtEl>
                                        <p:attrNameLst>
                                          <p:attrName>ppt_y</p:attrName>
                                        </p:attrNameLst>
                                      </p:cBhvr>
                                    </p:anim>
                                    <p:animRot by="21600000">
                                      <p:cBhvr>
                                        <p:cTn id="22" dur="1000" fill="hold">
                                          <p:stCondLst>
                                            <p:cond delay="0"/>
                                          </p:stCondLst>
                                        </p:cTn>
                                        <p:tgtEl>
                                          <p:spTgt spid="1028">
                                            <p:txEl>
                                              <p:pRg st="2" end="2"/>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iterate type="lt">
                                    <p:tmPct val="5000"/>
                                  </p:iterate>
                                  <p:childTnLst>
                                    <p:set>
                                      <p:cBhvr>
                                        <p:cTn id="26" dur="1" fill="hold">
                                          <p:stCondLst>
                                            <p:cond delay="0"/>
                                          </p:stCondLst>
                                        </p:cTn>
                                        <p:tgtEl>
                                          <p:spTgt spid="1027"/>
                                        </p:tgtEl>
                                        <p:attrNameLst>
                                          <p:attrName>style.visibility</p:attrName>
                                        </p:attrNameLst>
                                      </p:cBhvr>
                                      <p:to>
                                        <p:strVal val="visible"/>
                                      </p:to>
                                    </p:set>
                                    <p:anim calcmode="lin" valueType="num">
                                      <p:cBhvr>
                                        <p:cTn id="27" dur="1000" fill="hold"/>
                                        <p:tgtEl>
                                          <p:spTgt spid="1027"/>
                                        </p:tgtEl>
                                        <p:attrNameLst>
                                          <p:attrName>ppt_w</p:attrName>
                                        </p:attrNameLst>
                                      </p:cBhvr>
                                      <p:tavLst>
                                        <p:tav tm="0">
                                          <p:val>
                                            <p:fltVal val="0"/>
                                          </p:val>
                                        </p:tav>
                                        <p:tav tm="100000">
                                          <p:val>
                                            <p:strVal val="#ppt_w"/>
                                          </p:val>
                                        </p:tav>
                                      </p:tavLst>
                                    </p:anim>
                                    <p:anim calcmode="lin" valueType="num">
                                      <p:cBhvr>
                                        <p:cTn id="28" dur="1000" fill="hold"/>
                                        <p:tgtEl>
                                          <p:spTgt spid="1027"/>
                                        </p:tgtEl>
                                        <p:attrNameLst>
                                          <p:attrName>ppt_h</p:attrName>
                                        </p:attrNameLst>
                                      </p:cBhvr>
                                      <p:tavLst>
                                        <p:tav tm="0">
                                          <p:val>
                                            <p:fltVal val="0"/>
                                          </p:val>
                                        </p:tav>
                                        <p:tav tm="100000">
                                          <p:val>
                                            <p:strVal val="#ppt_h"/>
                                          </p:val>
                                        </p:tav>
                                      </p:tavLst>
                                    </p:anim>
                                    <p:anim calcmode="lin" valueType="num">
                                      <p:cBhvr>
                                        <p:cTn id="29" dur="1000" fill="hold"/>
                                        <p:tgtEl>
                                          <p:spTgt spid="1027"/>
                                        </p:tgtEl>
                                        <p:attrNameLst>
                                          <p:attrName>style.rotation</p:attrName>
                                        </p:attrNameLst>
                                      </p:cBhvr>
                                      <p:tavLst>
                                        <p:tav tm="0">
                                          <p:val>
                                            <p:fltVal val="90"/>
                                          </p:val>
                                        </p:tav>
                                        <p:tav tm="100000">
                                          <p:val>
                                            <p:fltVal val="0"/>
                                          </p:val>
                                        </p:tav>
                                      </p:tavLst>
                                    </p:anim>
                                    <p:animEffect transition="in" filter="fade">
                                      <p:cBhvr>
                                        <p:cTn id="30" dur="10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800" decel="100000"/>
                                        <p:tgtEl>
                                          <p:spTgt spid="1026"/>
                                        </p:tgtEl>
                                      </p:cBhvr>
                                    </p:animEffect>
                                    <p:anim calcmode="lin" valueType="num">
                                      <p:cBhvr>
                                        <p:cTn id="36" dur="800" decel="100000" fill="hold"/>
                                        <p:tgtEl>
                                          <p:spTgt spid="1026"/>
                                        </p:tgtEl>
                                        <p:attrNameLst>
                                          <p:attrName>style.rotation</p:attrName>
                                        </p:attrNameLst>
                                      </p:cBhvr>
                                      <p:tavLst>
                                        <p:tav tm="0">
                                          <p:val>
                                            <p:fltVal val="-90"/>
                                          </p:val>
                                        </p:tav>
                                        <p:tav tm="100000">
                                          <p:val>
                                            <p:fltVal val="0"/>
                                          </p:val>
                                        </p:tav>
                                      </p:tavLst>
                                    </p:anim>
                                    <p:anim calcmode="lin" valueType="num">
                                      <p:cBhvr>
                                        <p:cTn id="37" dur="800" decel="100000" fill="hold"/>
                                        <p:tgtEl>
                                          <p:spTgt spid="1026"/>
                                        </p:tgtEl>
                                        <p:attrNameLst>
                                          <p:attrName>ppt_x</p:attrName>
                                        </p:attrNameLst>
                                      </p:cBhvr>
                                      <p:tavLst>
                                        <p:tav tm="0">
                                          <p:val>
                                            <p:strVal val="#ppt_x+0.4"/>
                                          </p:val>
                                        </p:tav>
                                        <p:tav tm="100000">
                                          <p:val>
                                            <p:strVal val="#ppt_x-0.05"/>
                                          </p:val>
                                        </p:tav>
                                      </p:tavLst>
                                    </p:anim>
                                    <p:anim calcmode="lin" valueType="num">
                                      <p:cBhvr>
                                        <p:cTn id="38" dur="800" decel="100000" fill="hold"/>
                                        <p:tgtEl>
                                          <p:spTgt spid="1026"/>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arine1"/>
          <p:cNvPicPr>
            <a:picLocks noChangeAspect="1" noChangeArrowheads="1"/>
          </p:cNvPicPr>
          <p:nvPr/>
        </p:nvPicPr>
        <p:blipFill>
          <a:blip r:embed="rId3" cstate="print"/>
          <a:srcRect/>
          <a:stretch>
            <a:fillRect/>
          </a:stretch>
        </p:blipFill>
        <p:spPr bwMode="auto">
          <a:xfrm>
            <a:off x="6964363" y="3824288"/>
            <a:ext cx="2179637" cy="3033712"/>
          </a:xfrm>
          <a:prstGeom prst="rect">
            <a:avLst/>
          </a:prstGeom>
          <a:noFill/>
          <a:ln w="9525" algn="in">
            <a:noFill/>
            <a:miter lim="800000"/>
            <a:headEnd/>
            <a:tailEnd/>
          </a:ln>
          <a:effectLst/>
        </p:spPr>
      </p:pic>
      <p:pic>
        <p:nvPicPr>
          <p:cNvPr id="53251" name="Picture 3" descr="AF pilot"/>
          <p:cNvPicPr>
            <a:picLocks noChangeAspect="1" noChangeArrowheads="1"/>
          </p:cNvPicPr>
          <p:nvPr/>
        </p:nvPicPr>
        <p:blipFill>
          <a:blip r:embed="rId4" cstate="print"/>
          <a:srcRect/>
          <a:stretch>
            <a:fillRect/>
          </a:stretch>
        </p:blipFill>
        <p:spPr bwMode="auto">
          <a:xfrm>
            <a:off x="0" y="0"/>
            <a:ext cx="2933700" cy="2667000"/>
          </a:xfrm>
          <a:prstGeom prst="rect">
            <a:avLst/>
          </a:prstGeom>
          <a:noFill/>
          <a:ln w="9525" algn="in">
            <a:noFill/>
            <a:miter lim="800000"/>
            <a:headEnd/>
            <a:tailEnd/>
          </a:ln>
          <a:effectLst/>
        </p:spPr>
      </p:pic>
      <p:sp>
        <p:nvSpPr>
          <p:cNvPr id="53252" name="Rectangle 4"/>
          <p:cNvSpPr>
            <a:spLocks noChangeArrowheads="1"/>
          </p:cNvSpPr>
          <p:nvPr/>
        </p:nvSpPr>
        <p:spPr bwMode="auto">
          <a:xfrm>
            <a:off x="0" y="3200400"/>
            <a:ext cx="5943600" cy="181588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000FF"/>
                </a:solidFill>
                <a:effectLst/>
                <a:latin typeface="Arial Black" pitchFamily="34" charset="0"/>
              </a:rPr>
              <a:t>Gatekeepers of</a:t>
            </a:r>
            <a:endParaRPr kumimoji="0" lang="en-US" sz="3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000FF"/>
                </a:solidFill>
                <a:effectLst/>
                <a:latin typeface="Arial Black" pitchFamily="34" charset="0"/>
              </a:rPr>
              <a:t>OUR</a:t>
            </a:r>
            <a:endParaRPr kumimoji="0" lang="en-US" sz="3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000FF"/>
                </a:solidFill>
                <a:effectLst/>
                <a:latin typeface="Arial Black" pitchFamily="34" charset="0"/>
              </a:rPr>
              <a:t>FREEDOM</a:t>
            </a:r>
            <a:endParaRPr kumimoji="0" lang="en-US" sz="3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5" name="Picture 4" descr="knight_2.gif"/>
          <p:cNvPicPr>
            <a:picLocks noChangeAspect="1"/>
          </p:cNvPicPr>
          <p:nvPr/>
        </p:nvPicPr>
        <p:blipFill>
          <a:blip r:embed="rId5" cstate="print"/>
          <a:stretch>
            <a:fillRect/>
          </a:stretch>
        </p:blipFill>
        <p:spPr>
          <a:xfrm>
            <a:off x="0" y="6015038"/>
            <a:ext cx="618172" cy="842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3252">
                                            <p:txEl>
                                              <p:pRg st="0" end="0"/>
                                            </p:txEl>
                                          </p:spTgt>
                                        </p:tgtEl>
                                        <p:attrNameLst>
                                          <p:attrName>ppt_x</p:attrName>
                                        </p:attrNameLst>
                                      </p:cBhvr>
                                    </p:anim>
                                    <p:anim from="0" to="-1.0" calcmode="lin" valueType="num">
                                      <p:cBhvr>
                                        <p:cTn id="8" dur="200" decel="50000" autoRev="1" fill="hold">
                                          <p:stCondLst>
                                            <p:cond delay="600"/>
                                          </p:stCondLst>
                                        </p:cTn>
                                        <p:tgtEl>
                                          <p:spTgt spid="53252">
                                            <p:txEl>
                                              <p:pRg st="0" end="0"/>
                                            </p:txEl>
                                          </p:spTgt>
                                        </p:tgtEl>
                                        <p:attrNameLst>
                                          <p:attrName>xshear</p:attrName>
                                        </p:attrNameLst>
                                      </p:cBhvr>
                                    </p:anim>
                                    <p:animScale>
                                      <p:cBhvr>
                                        <p:cTn id="9" dur="200" decel="100000" autoRev="1" fill="hold">
                                          <p:stCondLst>
                                            <p:cond delay="600"/>
                                          </p:stCondLst>
                                        </p:cTn>
                                        <p:tgtEl>
                                          <p:spTgt spid="53252">
                                            <p:txEl>
                                              <p:pRg st="0" end="0"/>
                                            </p:txEl>
                                          </p:spTgt>
                                        </p:tgtEl>
                                      </p:cBhvr>
                                      <p:from x="100000" y="100000"/>
                                      <p:to x="80000" y="100000"/>
                                    </p:animScale>
                                    <p:anim by="(#ppt_h/3+#ppt_w*0.1)" calcmode="lin" valueType="num">
                                      <p:cBhvr additive="sum">
                                        <p:cTn id="10" dur="200" decel="100000" autoRev="1" fill="hold">
                                          <p:stCondLst>
                                            <p:cond delay="600"/>
                                          </p:stCondLst>
                                        </p:cTn>
                                        <p:tgtEl>
                                          <p:spTgt spid="53252">
                                            <p:txEl>
                                              <p:pRg st="0" end="0"/>
                                            </p:txEl>
                                          </p:spTgt>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53252">
                                            <p:txEl>
                                              <p:pRg st="1" end="1"/>
                                            </p:txEl>
                                          </p:spTgt>
                                        </p:tgtEl>
                                        <p:attrNameLst>
                                          <p:attrName>style.visibility</p:attrName>
                                        </p:attrNameLst>
                                      </p:cBhvr>
                                      <p:to>
                                        <p:strVal val="visible"/>
                                      </p:to>
                                    </p:set>
                                    <p:anim from="(-#ppt_w/2)" to="(#ppt_x)" calcmode="lin" valueType="num">
                                      <p:cBhvr>
                                        <p:cTn id="13" dur="600" fill="hold">
                                          <p:stCondLst>
                                            <p:cond delay="0"/>
                                          </p:stCondLst>
                                        </p:cTn>
                                        <p:tgtEl>
                                          <p:spTgt spid="53252">
                                            <p:txEl>
                                              <p:pRg st="1" end="1"/>
                                            </p:txEl>
                                          </p:spTgt>
                                        </p:tgtEl>
                                        <p:attrNameLst>
                                          <p:attrName>ppt_x</p:attrName>
                                        </p:attrNameLst>
                                      </p:cBhvr>
                                    </p:anim>
                                    <p:anim from="0" to="-1.0" calcmode="lin" valueType="num">
                                      <p:cBhvr>
                                        <p:cTn id="14" dur="200" decel="50000" autoRev="1" fill="hold">
                                          <p:stCondLst>
                                            <p:cond delay="600"/>
                                          </p:stCondLst>
                                        </p:cTn>
                                        <p:tgtEl>
                                          <p:spTgt spid="53252">
                                            <p:txEl>
                                              <p:pRg st="1" end="1"/>
                                            </p:txEl>
                                          </p:spTgt>
                                        </p:tgtEl>
                                        <p:attrNameLst>
                                          <p:attrName>xshear</p:attrName>
                                        </p:attrNameLst>
                                      </p:cBhvr>
                                    </p:anim>
                                    <p:animScale>
                                      <p:cBhvr>
                                        <p:cTn id="15" dur="200" decel="100000" autoRev="1" fill="hold">
                                          <p:stCondLst>
                                            <p:cond delay="600"/>
                                          </p:stCondLst>
                                        </p:cTn>
                                        <p:tgtEl>
                                          <p:spTgt spid="53252">
                                            <p:txEl>
                                              <p:pRg st="1" end="1"/>
                                            </p:txEl>
                                          </p:spTgt>
                                        </p:tgtEl>
                                      </p:cBhvr>
                                      <p:from x="100000" y="100000"/>
                                      <p:to x="80000" y="100000"/>
                                    </p:animScale>
                                    <p:anim by="(#ppt_h/3+#ppt_w*0.1)" calcmode="lin" valueType="num">
                                      <p:cBhvr additive="sum">
                                        <p:cTn id="16" dur="200" decel="100000" autoRev="1" fill="hold">
                                          <p:stCondLst>
                                            <p:cond delay="600"/>
                                          </p:stCondLst>
                                        </p:cTn>
                                        <p:tgtEl>
                                          <p:spTgt spid="53252">
                                            <p:txEl>
                                              <p:pRg st="1" end="1"/>
                                            </p:txEl>
                                          </p:spTgt>
                                        </p:tgtEl>
                                        <p:attrNameLst>
                                          <p:attrName>ppt_x</p:attrName>
                                        </p:attrNameLst>
                                      </p:cBhvr>
                                    </p:anim>
                                  </p:childTnLst>
                                </p:cTn>
                              </p:par>
                              <p:par>
                                <p:cTn id="17" presetID="34" presetClass="entr" presetSubtype="0" fill="hold" nodeType="withEffect">
                                  <p:stCondLst>
                                    <p:cond delay="0"/>
                                  </p:stCondLst>
                                  <p:childTnLst>
                                    <p:set>
                                      <p:cBhvr>
                                        <p:cTn id="18" dur="1" fill="hold">
                                          <p:stCondLst>
                                            <p:cond delay="0"/>
                                          </p:stCondLst>
                                        </p:cTn>
                                        <p:tgtEl>
                                          <p:spTgt spid="53252">
                                            <p:txEl>
                                              <p:pRg st="2" end="2"/>
                                            </p:txEl>
                                          </p:spTgt>
                                        </p:tgtEl>
                                        <p:attrNameLst>
                                          <p:attrName>style.visibility</p:attrName>
                                        </p:attrNameLst>
                                      </p:cBhvr>
                                      <p:to>
                                        <p:strVal val="visible"/>
                                      </p:to>
                                    </p:set>
                                    <p:anim from="(-#ppt_w/2)" to="(#ppt_x)" calcmode="lin" valueType="num">
                                      <p:cBhvr>
                                        <p:cTn id="19" dur="600" fill="hold">
                                          <p:stCondLst>
                                            <p:cond delay="0"/>
                                          </p:stCondLst>
                                        </p:cTn>
                                        <p:tgtEl>
                                          <p:spTgt spid="53252">
                                            <p:txEl>
                                              <p:pRg st="2" end="2"/>
                                            </p:txEl>
                                          </p:spTgt>
                                        </p:tgtEl>
                                        <p:attrNameLst>
                                          <p:attrName>ppt_x</p:attrName>
                                        </p:attrNameLst>
                                      </p:cBhvr>
                                    </p:anim>
                                    <p:anim from="0" to="-1.0" calcmode="lin" valueType="num">
                                      <p:cBhvr>
                                        <p:cTn id="20" dur="200" decel="50000" autoRev="1" fill="hold">
                                          <p:stCondLst>
                                            <p:cond delay="600"/>
                                          </p:stCondLst>
                                        </p:cTn>
                                        <p:tgtEl>
                                          <p:spTgt spid="53252">
                                            <p:txEl>
                                              <p:pRg st="2" end="2"/>
                                            </p:txEl>
                                          </p:spTgt>
                                        </p:tgtEl>
                                        <p:attrNameLst>
                                          <p:attrName>xshear</p:attrName>
                                        </p:attrNameLst>
                                      </p:cBhvr>
                                    </p:anim>
                                    <p:animScale>
                                      <p:cBhvr>
                                        <p:cTn id="21" dur="200" decel="100000" autoRev="1" fill="hold">
                                          <p:stCondLst>
                                            <p:cond delay="600"/>
                                          </p:stCondLst>
                                        </p:cTn>
                                        <p:tgtEl>
                                          <p:spTgt spid="53252">
                                            <p:txEl>
                                              <p:pRg st="2" end="2"/>
                                            </p:txEl>
                                          </p:spTgt>
                                        </p:tgtEl>
                                      </p:cBhvr>
                                      <p:from x="100000" y="100000"/>
                                      <p:to x="80000" y="100000"/>
                                    </p:animScale>
                                    <p:anim by="(#ppt_h/3+#ppt_w*0.1)" calcmode="lin" valueType="num">
                                      <p:cBhvr additive="sum">
                                        <p:cTn id="22" dur="200" decel="100000" autoRev="1" fill="hold">
                                          <p:stCondLst>
                                            <p:cond delay="600"/>
                                          </p:stCondLst>
                                        </p:cTn>
                                        <p:tgtEl>
                                          <p:spTgt spid="53252">
                                            <p:txEl>
                                              <p:pRg st="2" end="2"/>
                                            </p:txEl>
                                          </p:spTgt>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53251"/>
                                        </p:tgtEl>
                                        <p:attrNameLst>
                                          <p:attrName>style.visibility</p:attrName>
                                        </p:attrNameLst>
                                      </p:cBhvr>
                                      <p:to>
                                        <p:strVal val="visible"/>
                                      </p:to>
                                    </p:set>
                                    <p:animScale>
                                      <p:cBhvr>
                                        <p:cTn id="27" dur="1000" decel="50000" fill="hold">
                                          <p:stCondLst>
                                            <p:cond delay="0"/>
                                          </p:stCondLst>
                                        </p:cTn>
                                        <p:tgtEl>
                                          <p:spTgt spid="532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3251"/>
                                        </p:tgtEl>
                                        <p:attrNameLst>
                                          <p:attrName>ppt_x</p:attrName>
                                          <p:attrName>ppt_y</p:attrName>
                                        </p:attrNameLst>
                                      </p:cBhvr>
                                    </p:animMotion>
                                    <p:animEffect transition="in" filter="fade">
                                      <p:cBhvr>
                                        <p:cTn id="29" dur="1000"/>
                                        <p:tgtEl>
                                          <p:spTgt spid="53251"/>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53250"/>
                                        </p:tgtEl>
                                        <p:attrNameLst>
                                          <p:attrName>style.visibility</p:attrName>
                                        </p:attrNameLst>
                                      </p:cBhvr>
                                      <p:to>
                                        <p:strVal val="visible"/>
                                      </p:to>
                                    </p:set>
                                    <p:anim calcmode="lin" valueType="num">
                                      <p:cBhvr>
                                        <p:cTn id="34" dur="2000" fill="hold"/>
                                        <p:tgtEl>
                                          <p:spTgt spid="53250"/>
                                        </p:tgtEl>
                                        <p:attrNameLst>
                                          <p:attrName>ppt_w</p:attrName>
                                        </p:attrNameLst>
                                      </p:cBhvr>
                                      <p:tavLst>
                                        <p:tav tm="0" fmla="#ppt_w*sin(2.5*pi*$)">
                                          <p:val>
                                            <p:fltVal val="0"/>
                                          </p:val>
                                        </p:tav>
                                        <p:tav tm="100000">
                                          <p:val>
                                            <p:fltVal val="1"/>
                                          </p:val>
                                        </p:tav>
                                      </p:tavLst>
                                    </p:anim>
                                    <p:anim calcmode="lin" valueType="num">
                                      <p:cBhvr>
                                        <p:cTn id="35" dur="2000" fill="hold"/>
                                        <p:tgtEl>
                                          <p:spTgt spid="532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1150</TotalTime>
  <Words>577</Words>
  <Application>Microsoft Office PowerPoint</Application>
  <PresentationFormat>On-screen Show (4:3)</PresentationFormat>
  <Paragraphs>146</Paragraphs>
  <Slides>45</Slides>
  <Notes>44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Concourse</vt:lpstr>
      <vt:lpstr>V.A.V.S.</vt:lpstr>
      <vt:lpstr>Veterans Affairs Voluntary Services</vt:lpstr>
      <vt:lpstr>“Serving Those Who Served” An Invitation to Service</vt:lpstr>
      <vt:lpstr>4th Degree  Knights of Columbus</vt:lpstr>
      <vt:lpstr>Charity Unity Fraternity</vt:lpstr>
      <vt:lpstr>Questions to Ponder - -</vt:lpstr>
      <vt:lpstr>OUR MILITARY WARRIORS ARE THE  GATEKEEPERS OF OUR FREEDOM</vt:lpstr>
      <vt:lpstr>Slide 8</vt:lpstr>
      <vt:lpstr>Slide 9</vt:lpstr>
      <vt:lpstr>Slide 10</vt:lpstr>
      <vt:lpstr>LET US HONOR  OUR MILITARY VETERANS</vt:lpstr>
      <vt:lpstr>V.A.V.S.</vt:lpstr>
      <vt:lpstr>V.A.V.S.</vt:lpstr>
      <vt:lpstr>Strength Comes From Numbers!</vt:lpstr>
      <vt:lpstr>JOINED TOGETHER WE CAN ACCOMPLISH GREAT THINGS</vt:lpstr>
      <vt:lpstr>A Program from Michigan District II</vt:lpstr>
      <vt:lpstr>Slide 17</vt:lpstr>
      <vt:lpstr>Slide 18</vt:lpstr>
      <vt:lpstr>    “A PALLIATIVE ROOM”  “A HOSPICE CARE ROOM”  “A PLACE TO SAY GOOD-BYE”  “A PLACE TO PREPARE”       </vt:lpstr>
      <vt:lpstr>The Ann Arbor Hospital was in the process of renovating it’s Palliative Rooms However they ONLY did them as DONATIONS would allow</vt:lpstr>
      <vt:lpstr>Slide 21</vt:lpstr>
      <vt:lpstr>Slide 22</vt:lpstr>
      <vt:lpstr>OPERATION PATRIOTISM</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 PATRIOTISM</dc:title>
  <dc:creator>Dennis Henderson</dc:creator>
  <cp:lastModifiedBy>Computer User</cp:lastModifiedBy>
  <cp:revision>46</cp:revision>
  <dcterms:created xsi:type="dcterms:W3CDTF">2009-01-16T14:40:10Z</dcterms:created>
  <dcterms:modified xsi:type="dcterms:W3CDTF">2012-10-06T13:13:39Z</dcterms:modified>
</cp:coreProperties>
</file>